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72" r:id="rId3"/>
  </p:sldMasterIdLst>
  <p:notesMasterIdLst>
    <p:notesMasterId r:id="rId80"/>
  </p:notesMasterIdLst>
  <p:sldIdLst>
    <p:sldId id="256" r:id="rId4"/>
    <p:sldId id="257" r:id="rId5"/>
    <p:sldId id="299" r:id="rId6"/>
    <p:sldId id="258" r:id="rId7"/>
    <p:sldId id="259" r:id="rId8"/>
    <p:sldId id="260" r:id="rId9"/>
    <p:sldId id="261" r:id="rId10"/>
    <p:sldId id="262" r:id="rId11"/>
    <p:sldId id="263" r:id="rId12"/>
    <p:sldId id="264" r:id="rId13"/>
    <p:sldId id="266" r:id="rId14"/>
    <p:sldId id="267" r:id="rId15"/>
    <p:sldId id="268" r:id="rId16"/>
    <p:sldId id="269" r:id="rId17"/>
    <p:sldId id="270" r:id="rId18"/>
    <p:sldId id="271" r:id="rId19"/>
    <p:sldId id="273" r:id="rId20"/>
    <p:sldId id="274" r:id="rId21"/>
    <p:sldId id="275" r:id="rId22"/>
    <p:sldId id="276" r:id="rId23"/>
    <p:sldId id="277" r:id="rId24"/>
    <p:sldId id="278" r:id="rId25"/>
    <p:sldId id="279" r:id="rId26"/>
    <p:sldId id="280" r:id="rId27"/>
    <p:sldId id="281" r:id="rId28"/>
    <p:sldId id="282" r:id="rId29"/>
    <p:sldId id="283" r:id="rId30"/>
    <p:sldId id="285" r:id="rId31"/>
    <p:sldId id="286" r:id="rId32"/>
    <p:sldId id="287" r:id="rId33"/>
    <p:sldId id="288" r:id="rId34"/>
    <p:sldId id="289" r:id="rId35"/>
    <p:sldId id="290" r:id="rId36"/>
    <p:sldId id="291" r:id="rId37"/>
    <p:sldId id="292" r:id="rId38"/>
    <p:sldId id="298" r:id="rId39"/>
    <p:sldId id="300" r:id="rId40"/>
    <p:sldId id="302" r:id="rId41"/>
    <p:sldId id="301" r:id="rId42"/>
    <p:sldId id="303" r:id="rId43"/>
    <p:sldId id="304" r:id="rId44"/>
    <p:sldId id="293" r:id="rId45"/>
    <p:sldId id="294" r:id="rId46"/>
    <p:sldId id="295" r:id="rId47"/>
    <p:sldId id="297" r:id="rId48"/>
    <p:sldId id="305" r:id="rId49"/>
    <p:sldId id="306" r:id="rId50"/>
    <p:sldId id="307" r:id="rId51"/>
    <p:sldId id="308" r:id="rId52"/>
    <p:sldId id="309" r:id="rId53"/>
    <p:sldId id="310" r:id="rId54"/>
    <p:sldId id="311" r:id="rId55"/>
    <p:sldId id="312" r:id="rId56"/>
    <p:sldId id="313" r:id="rId57"/>
    <p:sldId id="272" r:id="rId58"/>
    <p:sldId id="314" r:id="rId59"/>
    <p:sldId id="315" r:id="rId60"/>
    <p:sldId id="316" r:id="rId61"/>
    <p:sldId id="317" r:id="rId62"/>
    <p:sldId id="318" r:id="rId63"/>
    <p:sldId id="319" r:id="rId64"/>
    <p:sldId id="320" r:id="rId65"/>
    <p:sldId id="321" r:id="rId66"/>
    <p:sldId id="322" r:id="rId67"/>
    <p:sldId id="265" r:id="rId68"/>
    <p:sldId id="323" r:id="rId69"/>
    <p:sldId id="330" r:id="rId70"/>
    <p:sldId id="331" r:id="rId71"/>
    <p:sldId id="332" r:id="rId72"/>
    <p:sldId id="333" r:id="rId73"/>
    <p:sldId id="334" r:id="rId74"/>
    <p:sldId id="335" r:id="rId75"/>
    <p:sldId id="336" r:id="rId76"/>
    <p:sldId id="328" r:id="rId77"/>
    <p:sldId id="329" r:id="rId78"/>
    <p:sldId id="284" r:id="rId7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23" autoAdjust="0"/>
    <p:restoredTop sz="94660"/>
  </p:normalViewPr>
  <p:slideViewPr>
    <p:cSldViewPr snapToGrid="0">
      <p:cViewPr varScale="1">
        <p:scale>
          <a:sx n="51" d="100"/>
          <a:sy n="51" d="100"/>
        </p:scale>
        <p:origin x="91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F38253-CF3E-4777-B2E6-965CB8EB1E23}" type="datetimeFigureOut">
              <a:rPr lang="zh-CN" altLang="en-US" smtClean="0"/>
              <a:t>2018/8/10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B31576-5936-41A3-B95E-C6242FD270AB}" type="slidenum">
              <a:rPr lang="zh-CN" altLang="en-US" smtClean="0"/>
              <a:t>‹#›</a:t>
            </a:fld>
            <a:endParaRPr lang="zh-CN" altLang="en-US"/>
          </a:p>
        </p:txBody>
      </p:sp>
    </p:spTree>
    <p:extLst>
      <p:ext uri="{BB962C8B-B14F-4D97-AF65-F5344CB8AC3E}">
        <p14:creationId xmlns:p14="http://schemas.microsoft.com/office/powerpoint/2010/main" val="11254953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36679B3-4934-4643-8481-7C6BACEA0E6E}" type="slidenum">
              <a:rPr lang="zh-CN" altLang="en-US" smtClean="0"/>
              <a:t>36</a:t>
            </a:fld>
            <a:endParaRPr lang="zh-CN" altLang="en-US"/>
          </a:p>
        </p:txBody>
      </p:sp>
    </p:spTree>
    <p:extLst>
      <p:ext uri="{BB962C8B-B14F-4D97-AF65-F5344CB8AC3E}">
        <p14:creationId xmlns:p14="http://schemas.microsoft.com/office/powerpoint/2010/main" val="1019815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C32DFC-57AD-482A-AE1F-4D8E84ED668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103760E-365E-4FCF-BA85-D95430768C5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6A8429F-FC01-4726-BCFA-24592A400C74}"/>
              </a:ext>
            </a:extLst>
          </p:cNvPr>
          <p:cNvSpPr>
            <a:spLocks noGrp="1"/>
          </p:cNvSpPr>
          <p:nvPr>
            <p:ph type="dt" sz="half" idx="10"/>
          </p:nvPr>
        </p:nvSpPr>
        <p:spPr/>
        <p:txBody>
          <a:bodyPr/>
          <a:lstStyle/>
          <a:p>
            <a:fld id="{DB37D6B4-9BF7-4EEF-AB93-6A4CF196A459}" type="datetimeFigureOut">
              <a:rPr lang="zh-CN" altLang="en-US" smtClean="0"/>
              <a:t>2018/8/10</a:t>
            </a:fld>
            <a:endParaRPr lang="zh-CN" altLang="en-US"/>
          </a:p>
        </p:txBody>
      </p:sp>
      <p:sp>
        <p:nvSpPr>
          <p:cNvPr id="5" name="页脚占位符 4">
            <a:extLst>
              <a:ext uri="{FF2B5EF4-FFF2-40B4-BE49-F238E27FC236}">
                <a16:creationId xmlns:a16="http://schemas.microsoft.com/office/drawing/2014/main" id="{6E14976E-86CF-4F88-B0FE-6A589AB127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9602112-8528-4BA4-B0BE-29AC5C2CCFC7}"/>
              </a:ext>
            </a:extLst>
          </p:cNvPr>
          <p:cNvSpPr>
            <a:spLocks noGrp="1"/>
          </p:cNvSpPr>
          <p:nvPr>
            <p:ph type="sldNum" sz="quarter" idx="12"/>
          </p:nvPr>
        </p:nvSpPr>
        <p:spPr/>
        <p:txBody>
          <a:body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3494608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6395C-385D-42AA-9C4B-34871A82BDB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55BF50D-BB24-4DEC-8DB5-9AADCF2D941D}"/>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05E79D6-3417-417A-ADEF-D1EDA56D1ACA}"/>
              </a:ext>
            </a:extLst>
          </p:cNvPr>
          <p:cNvSpPr>
            <a:spLocks noGrp="1"/>
          </p:cNvSpPr>
          <p:nvPr>
            <p:ph type="dt" sz="half" idx="10"/>
          </p:nvPr>
        </p:nvSpPr>
        <p:spPr/>
        <p:txBody>
          <a:bodyPr/>
          <a:lstStyle/>
          <a:p>
            <a:fld id="{DB37D6B4-9BF7-4EEF-AB93-6A4CF196A459}" type="datetimeFigureOut">
              <a:rPr lang="zh-CN" altLang="en-US" smtClean="0"/>
              <a:t>2018/8/10</a:t>
            </a:fld>
            <a:endParaRPr lang="zh-CN" altLang="en-US"/>
          </a:p>
        </p:txBody>
      </p:sp>
      <p:sp>
        <p:nvSpPr>
          <p:cNvPr id="5" name="页脚占位符 4">
            <a:extLst>
              <a:ext uri="{FF2B5EF4-FFF2-40B4-BE49-F238E27FC236}">
                <a16:creationId xmlns:a16="http://schemas.microsoft.com/office/drawing/2014/main" id="{E60AF681-C9BC-4431-B60E-97BC8A774B0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270ACE-79C0-4DF3-827C-91B2D31726AC}"/>
              </a:ext>
            </a:extLst>
          </p:cNvPr>
          <p:cNvSpPr>
            <a:spLocks noGrp="1"/>
          </p:cNvSpPr>
          <p:nvPr>
            <p:ph type="sldNum" sz="quarter" idx="12"/>
          </p:nvPr>
        </p:nvSpPr>
        <p:spPr/>
        <p:txBody>
          <a:body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322445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1356961-66C7-41F9-97C6-599C6D0E5BE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E2503E4-AE43-4A36-8615-84BDE191CF7E}"/>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1C59C1B-B47F-4B6B-AB02-348201F5C5F4}"/>
              </a:ext>
            </a:extLst>
          </p:cNvPr>
          <p:cNvSpPr>
            <a:spLocks noGrp="1"/>
          </p:cNvSpPr>
          <p:nvPr>
            <p:ph type="dt" sz="half" idx="10"/>
          </p:nvPr>
        </p:nvSpPr>
        <p:spPr/>
        <p:txBody>
          <a:bodyPr/>
          <a:lstStyle/>
          <a:p>
            <a:fld id="{DB37D6B4-9BF7-4EEF-AB93-6A4CF196A459}" type="datetimeFigureOut">
              <a:rPr lang="zh-CN" altLang="en-US" smtClean="0"/>
              <a:t>2018/8/10</a:t>
            </a:fld>
            <a:endParaRPr lang="zh-CN" altLang="en-US"/>
          </a:p>
        </p:txBody>
      </p:sp>
      <p:sp>
        <p:nvSpPr>
          <p:cNvPr id="5" name="页脚占位符 4">
            <a:extLst>
              <a:ext uri="{FF2B5EF4-FFF2-40B4-BE49-F238E27FC236}">
                <a16:creationId xmlns:a16="http://schemas.microsoft.com/office/drawing/2014/main" id="{054391C2-4E7E-4FB3-A066-D5773EC997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79A6FF-2F04-4892-9C6C-F67C291B5947}"/>
              </a:ext>
            </a:extLst>
          </p:cNvPr>
          <p:cNvSpPr>
            <a:spLocks noGrp="1"/>
          </p:cNvSpPr>
          <p:nvPr>
            <p:ph type="sldNum" sz="quarter" idx="12"/>
          </p:nvPr>
        </p:nvSpPr>
        <p:spPr/>
        <p:txBody>
          <a:body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35444946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7"/>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fld id="{EB1ADCCD-3B31-4913-850C-9A91817A2EF1}" type="datetimeFigureOut">
              <a:rPr lang="zh-CN" altLang="en-US"/>
              <a:pPr/>
              <a:t>2018/8/10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2BFA1F8B-66E8-4EEE-B958-9085DAB3B0B1}" type="slidenum">
              <a:rPr lang="zh-CN" altLang="en-US"/>
              <a:pPr/>
              <a:t>‹#›</a:t>
            </a:fld>
            <a:endParaRPr lang="zh-CN" altLang="en-US"/>
          </a:p>
        </p:txBody>
      </p:sp>
    </p:spTree>
    <p:extLst>
      <p:ext uri="{BB962C8B-B14F-4D97-AF65-F5344CB8AC3E}">
        <p14:creationId xmlns:p14="http://schemas.microsoft.com/office/powerpoint/2010/main" val="29680344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E8A73005-F134-44DC-9C6A-6E6B969EFF85}" type="datetimeFigureOut">
              <a:rPr lang="zh-CN" altLang="en-US"/>
              <a:pPr/>
              <a:t>2018/8/10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B8DBBED3-9715-4D97-84CB-E388A8B2AD34}" type="slidenum">
              <a:rPr lang="zh-CN" altLang="en-US"/>
              <a:pPr/>
              <a:t>‹#›</a:t>
            </a:fld>
            <a:endParaRPr lang="zh-CN" altLang="en-US"/>
          </a:p>
        </p:txBody>
      </p:sp>
    </p:spTree>
    <p:extLst>
      <p:ext uri="{BB962C8B-B14F-4D97-AF65-F5344CB8AC3E}">
        <p14:creationId xmlns:p14="http://schemas.microsoft.com/office/powerpoint/2010/main" val="26478524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2"/>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fld id="{646251A1-55BC-4AA3-B216-B50DC9C9669D}" type="datetimeFigureOut">
              <a:rPr lang="zh-CN" altLang="en-US"/>
              <a:pPr/>
              <a:t>2018/8/10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E7AE2E9F-8D6A-4C9F-BC1B-3A712C90E424}" type="slidenum">
              <a:rPr lang="zh-CN" altLang="en-US"/>
              <a:pPr/>
              <a:t>‹#›</a:t>
            </a:fld>
            <a:endParaRPr lang="zh-CN" altLang="en-US"/>
          </a:p>
        </p:txBody>
      </p:sp>
    </p:spTree>
    <p:extLst>
      <p:ext uri="{BB962C8B-B14F-4D97-AF65-F5344CB8AC3E}">
        <p14:creationId xmlns:p14="http://schemas.microsoft.com/office/powerpoint/2010/main" val="2211847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lvl1pPr>
          </a:lstStyle>
          <a:p>
            <a:fld id="{66DBEE7F-FE86-4968-8582-F79F833B1170}" type="datetimeFigureOut">
              <a:rPr lang="zh-CN" altLang="en-US"/>
              <a:pPr/>
              <a:t>2018/8/10</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341F5C01-DE45-4856-AAF0-74FEFFC1EC04}" type="slidenum">
              <a:rPr lang="zh-CN" altLang="en-US"/>
              <a:pPr/>
              <a:t>‹#›</a:t>
            </a:fld>
            <a:endParaRPr lang="zh-CN" altLang="en-US"/>
          </a:p>
        </p:txBody>
      </p:sp>
    </p:spTree>
    <p:extLst>
      <p:ext uri="{BB962C8B-B14F-4D97-AF65-F5344CB8AC3E}">
        <p14:creationId xmlns:p14="http://schemas.microsoft.com/office/powerpoint/2010/main" val="31409097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1"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1"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2837" y="1535113"/>
            <a:ext cx="538956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2837" y="2174875"/>
            <a:ext cx="538956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lvl1pPr>
          </a:lstStyle>
          <a:p>
            <a:fld id="{0D53F263-D7D1-47CA-A1C3-D1F564C7E75E}" type="datetimeFigureOut">
              <a:rPr lang="zh-CN" altLang="en-US"/>
              <a:pPr/>
              <a:t>2018/8/10</a:t>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CB2FEB5E-B92A-4C6C-84CB-79BE7EF349A1}" type="slidenum">
              <a:rPr lang="zh-CN" altLang="en-US"/>
              <a:pPr/>
              <a:t>‹#›</a:t>
            </a:fld>
            <a:endParaRPr lang="zh-CN" altLang="en-US"/>
          </a:p>
        </p:txBody>
      </p:sp>
    </p:spTree>
    <p:extLst>
      <p:ext uri="{BB962C8B-B14F-4D97-AF65-F5344CB8AC3E}">
        <p14:creationId xmlns:p14="http://schemas.microsoft.com/office/powerpoint/2010/main" val="39376016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fld id="{92CEB501-7BA5-434A-8F43-1E0B3D131C1C}" type="datetimeFigureOut">
              <a:rPr lang="zh-CN" altLang="en-US"/>
              <a:pPr/>
              <a:t>2018/8/10</a:t>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032D67E8-39FC-44F5-9A3E-439056A7681B}" type="slidenum">
              <a:rPr lang="zh-CN" altLang="en-US"/>
              <a:pPr/>
              <a:t>‹#›</a:t>
            </a:fld>
            <a:endParaRPr lang="zh-CN" altLang="en-US"/>
          </a:p>
        </p:txBody>
      </p:sp>
    </p:spTree>
    <p:extLst>
      <p:ext uri="{BB962C8B-B14F-4D97-AF65-F5344CB8AC3E}">
        <p14:creationId xmlns:p14="http://schemas.microsoft.com/office/powerpoint/2010/main" val="31610058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813F11EB-EE22-4A29-ACE1-B37D2B8B666D}" type="datetimeFigureOut">
              <a:rPr lang="zh-CN" altLang="en-US"/>
              <a:pPr/>
              <a:t>2018/8/10</a:t>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972475C6-AC50-43A7-A36F-F1E13AC0D3F1}" type="slidenum">
              <a:rPr lang="zh-CN" altLang="en-US"/>
              <a:pPr/>
              <a:t>‹#›</a:t>
            </a:fld>
            <a:endParaRPr lang="zh-CN" altLang="en-US"/>
          </a:p>
        </p:txBody>
      </p:sp>
    </p:spTree>
    <p:extLst>
      <p:ext uri="{BB962C8B-B14F-4D97-AF65-F5344CB8AC3E}">
        <p14:creationId xmlns:p14="http://schemas.microsoft.com/office/powerpoint/2010/main" val="263655576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7265" y="273052"/>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0" y="1435102"/>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794413AB-8A7F-47B7-9F4B-63F701D167FB}" type="datetimeFigureOut">
              <a:rPr lang="zh-CN" altLang="en-US"/>
              <a:pPr/>
              <a:t>2018/8/10</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C2FCB426-5FEE-4C92-B57B-786DCBD61086}" type="slidenum">
              <a:rPr lang="zh-CN" altLang="en-US"/>
              <a:pPr/>
              <a:t>‹#›</a:t>
            </a:fld>
            <a:endParaRPr lang="zh-CN" altLang="en-US"/>
          </a:p>
        </p:txBody>
      </p:sp>
    </p:spTree>
    <p:extLst>
      <p:ext uri="{BB962C8B-B14F-4D97-AF65-F5344CB8AC3E}">
        <p14:creationId xmlns:p14="http://schemas.microsoft.com/office/powerpoint/2010/main" val="2183892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262526-2DD1-46F0-8F2C-59C9A9D9D3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4867290-0181-4B11-A615-CB6355EBEAA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6B01539-8B74-400E-8474-1CC5EB532FD5}"/>
              </a:ext>
            </a:extLst>
          </p:cNvPr>
          <p:cNvSpPr>
            <a:spLocks noGrp="1"/>
          </p:cNvSpPr>
          <p:nvPr>
            <p:ph type="dt" sz="half" idx="10"/>
          </p:nvPr>
        </p:nvSpPr>
        <p:spPr/>
        <p:txBody>
          <a:bodyPr/>
          <a:lstStyle/>
          <a:p>
            <a:fld id="{DB37D6B4-9BF7-4EEF-AB93-6A4CF196A459}" type="datetimeFigureOut">
              <a:rPr lang="zh-CN" altLang="en-US" smtClean="0"/>
              <a:t>2018/8/10</a:t>
            </a:fld>
            <a:endParaRPr lang="zh-CN" altLang="en-US"/>
          </a:p>
        </p:txBody>
      </p:sp>
      <p:sp>
        <p:nvSpPr>
          <p:cNvPr id="5" name="页脚占位符 4">
            <a:extLst>
              <a:ext uri="{FF2B5EF4-FFF2-40B4-BE49-F238E27FC236}">
                <a16:creationId xmlns:a16="http://schemas.microsoft.com/office/drawing/2014/main" id="{CFE707F0-3FC6-4B64-A04E-633C538334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6BA8596-2E69-4254-9236-79FDFCDE0557}"/>
              </a:ext>
            </a:extLst>
          </p:cNvPr>
          <p:cNvSpPr>
            <a:spLocks noGrp="1"/>
          </p:cNvSpPr>
          <p:nvPr>
            <p:ph type="sldNum" sz="quarter" idx="12"/>
          </p:nvPr>
        </p:nvSpPr>
        <p:spPr/>
        <p:txBody>
          <a:body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341388216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lvl1pPr>
              <a:defRPr/>
            </a:lvl1pPr>
          </a:lstStyle>
          <a:p>
            <a:fld id="{3FA4E6D2-DBB4-4C3E-BC53-A513FDEF5863}" type="datetimeFigureOut">
              <a:rPr lang="zh-CN" altLang="en-US"/>
              <a:pPr/>
              <a:t>2018/8/10</a:t>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C8BE555-BE3B-4BEA-A659-667DFF6F0C67}" type="slidenum">
              <a:rPr lang="zh-CN" altLang="en-US"/>
              <a:pPr/>
              <a:t>‹#›</a:t>
            </a:fld>
            <a:endParaRPr lang="zh-CN" altLang="en-US"/>
          </a:p>
        </p:txBody>
      </p:sp>
    </p:spTree>
    <p:extLst>
      <p:ext uri="{BB962C8B-B14F-4D97-AF65-F5344CB8AC3E}">
        <p14:creationId xmlns:p14="http://schemas.microsoft.com/office/powerpoint/2010/main" val="1538756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641CD85F-B782-4E67-B4D3-4BAEC7337AB9}" type="datetimeFigureOut">
              <a:rPr lang="zh-CN" altLang="en-US"/>
              <a:pPr/>
              <a:t>2018/8/10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C834EF2-B15A-4D98-A7FE-C91FF5E76D57}" type="slidenum">
              <a:rPr lang="zh-CN" altLang="en-US"/>
              <a:pPr/>
              <a:t>‹#›</a:t>
            </a:fld>
            <a:endParaRPr lang="zh-CN" altLang="en-US"/>
          </a:p>
        </p:txBody>
      </p:sp>
    </p:spTree>
    <p:extLst>
      <p:ext uri="{BB962C8B-B14F-4D97-AF65-F5344CB8AC3E}">
        <p14:creationId xmlns:p14="http://schemas.microsoft.com/office/powerpoint/2010/main" val="322161983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1"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fld id="{2E5A0D38-C4CB-4FCF-BDAA-8B625965E37C}" type="datetimeFigureOut">
              <a:rPr lang="zh-CN" altLang="en-US"/>
              <a:pPr/>
              <a:t>2018/8/10</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41EBDC1E-7F16-418F-BB3B-2DA5F6AA5B5A}" type="slidenum">
              <a:rPr lang="zh-CN" altLang="en-US"/>
              <a:pPr/>
              <a:t>‹#›</a:t>
            </a:fld>
            <a:endParaRPr lang="zh-CN" altLang="en-US"/>
          </a:p>
        </p:txBody>
      </p:sp>
    </p:spTree>
    <p:extLst>
      <p:ext uri="{BB962C8B-B14F-4D97-AF65-F5344CB8AC3E}">
        <p14:creationId xmlns:p14="http://schemas.microsoft.com/office/powerpoint/2010/main" val="114552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BB489930-556C-48CE-9414-495B325C900F}" type="datetimeFigureOut">
              <a:rPr lang="zh-CN" altLang="en-US" smtClean="0"/>
              <a:t>2018/8/10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273694126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489930-556C-48CE-9414-495B325C900F}" type="datetimeFigureOut">
              <a:rPr lang="zh-CN" altLang="en-US" smtClean="0"/>
              <a:t>2018/8/10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7349966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BB489930-556C-48CE-9414-495B325C900F}" type="datetimeFigureOut">
              <a:rPr lang="zh-CN" altLang="en-US" smtClean="0"/>
              <a:t>2018/8/10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8100978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489930-556C-48CE-9414-495B325C900F}" type="datetimeFigureOut">
              <a:rPr lang="zh-CN" altLang="en-US" smtClean="0"/>
              <a:t>2018/8/10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199265730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489930-556C-48CE-9414-495B325C900F}" type="datetimeFigureOut">
              <a:rPr lang="zh-CN" altLang="en-US" smtClean="0"/>
              <a:t>2018/8/10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36195463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489930-556C-48CE-9414-495B325C900F}" type="datetimeFigureOut">
              <a:rPr lang="zh-CN" altLang="en-US" smtClean="0"/>
              <a:t>2018/8/10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376024121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489930-556C-48CE-9414-495B325C900F}" type="datetimeFigureOut">
              <a:rPr lang="zh-CN" altLang="en-US" smtClean="0"/>
              <a:t>2018/8/10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154156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CE5FCD-52B0-46B2-A0F0-B891EB83FB8B}"/>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50DCF50-DB30-42CC-BE6C-85752D2294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707947C-2C21-4AF9-9AD9-AC332034E710}"/>
              </a:ext>
            </a:extLst>
          </p:cNvPr>
          <p:cNvSpPr>
            <a:spLocks noGrp="1"/>
          </p:cNvSpPr>
          <p:nvPr>
            <p:ph type="dt" sz="half" idx="10"/>
          </p:nvPr>
        </p:nvSpPr>
        <p:spPr/>
        <p:txBody>
          <a:bodyPr/>
          <a:lstStyle/>
          <a:p>
            <a:fld id="{DB37D6B4-9BF7-4EEF-AB93-6A4CF196A459}" type="datetimeFigureOut">
              <a:rPr lang="zh-CN" altLang="en-US" smtClean="0"/>
              <a:t>2018/8/10</a:t>
            </a:fld>
            <a:endParaRPr lang="zh-CN" altLang="en-US"/>
          </a:p>
        </p:txBody>
      </p:sp>
      <p:sp>
        <p:nvSpPr>
          <p:cNvPr id="5" name="页脚占位符 4">
            <a:extLst>
              <a:ext uri="{FF2B5EF4-FFF2-40B4-BE49-F238E27FC236}">
                <a16:creationId xmlns:a16="http://schemas.microsoft.com/office/drawing/2014/main" id="{F823C9D7-AD85-4CC8-828D-A5068822C5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CD6781-A717-4621-A5FE-4CB3B578E2E7}"/>
              </a:ext>
            </a:extLst>
          </p:cNvPr>
          <p:cNvSpPr>
            <a:spLocks noGrp="1"/>
          </p:cNvSpPr>
          <p:nvPr>
            <p:ph type="sldNum" sz="quarter" idx="12"/>
          </p:nvPr>
        </p:nvSpPr>
        <p:spPr/>
        <p:txBody>
          <a:body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309845850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B489930-556C-48CE-9414-495B325C900F}" type="datetimeFigureOut">
              <a:rPr lang="zh-CN" altLang="en-US" smtClean="0"/>
              <a:t>2018/8/10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12348093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BB489930-556C-48CE-9414-495B325C900F}" type="datetimeFigureOut">
              <a:rPr lang="zh-CN" altLang="en-US" smtClean="0"/>
              <a:t>2018/8/10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5549320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489930-556C-48CE-9414-495B325C900F}" type="datetimeFigureOut">
              <a:rPr lang="zh-CN" altLang="en-US" smtClean="0"/>
              <a:t>2018/8/10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32097886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489930-556C-48CE-9414-495B325C900F}" type="datetimeFigureOut">
              <a:rPr lang="zh-CN" altLang="en-US" smtClean="0"/>
              <a:t>2018/8/10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31002265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63191-82E3-45FA-9884-FB115E78F3E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8657081-F9F2-4FC1-9C8C-A242BFF4C1ED}"/>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B0853625-54B5-4462-9152-39FBA46FD43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2089AA0-6D8A-4714-BA3C-B7185DC39776}"/>
              </a:ext>
            </a:extLst>
          </p:cNvPr>
          <p:cNvSpPr>
            <a:spLocks noGrp="1"/>
          </p:cNvSpPr>
          <p:nvPr>
            <p:ph type="dt" sz="half" idx="10"/>
          </p:nvPr>
        </p:nvSpPr>
        <p:spPr/>
        <p:txBody>
          <a:bodyPr/>
          <a:lstStyle/>
          <a:p>
            <a:fld id="{DB37D6B4-9BF7-4EEF-AB93-6A4CF196A459}" type="datetimeFigureOut">
              <a:rPr lang="zh-CN" altLang="en-US" smtClean="0"/>
              <a:t>2018/8/10</a:t>
            </a:fld>
            <a:endParaRPr lang="zh-CN" altLang="en-US"/>
          </a:p>
        </p:txBody>
      </p:sp>
      <p:sp>
        <p:nvSpPr>
          <p:cNvPr id="6" name="页脚占位符 5">
            <a:extLst>
              <a:ext uri="{FF2B5EF4-FFF2-40B4-BE49-F238E27FC236}">
                <a16:creationId xmlns:a16="http://schemas.microsoft.com/office/drawing/2014/main" id="{D2870B5D-3773-4413-9007-2BAA2CF2294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9F824BA-FFD3-4F3D-8560-D5934506125F}"/>
              </a:ext>
            </a:extLst>
          </p:cNvPr>
          <p:cNvSpPr>
            <a:spLocks noGrp="1"/>
          </p:cNvSpPr>
          <p:nvPr>
            <p:ph type="sldNum" sz="quarter" idx="12"/>
          </p:nvPr>
        </p:nvSpPr>
        <p:spPr/>
        <p:txBody>
          <a:body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13401622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A7F29-61AD-46E5-9C5E-9DAAB2083977}"/>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CF8B662F-DF5F-4670-8BB6-C19982DC09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F3EE47A-E14B-46DD-B84E-DD52D848865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7BE091C3-04CB-4C57-B89F-7DE1A377532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1A47D03D-C68A-40BA-8432-2C78A13AA1B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A583ADEC-95AD-40DF-82C9-80D0A244B603}"/>
              </a:ext>
            </a:extLst>
          </p:cNvPr>
          <p:cNvSpPr>
            <a:spLocks noGrp="1"/>
          </p:cNvSpPr>
          <p:nvPr>
            <p:ph type="dt" sz="half" idx="10"/>
          </p:nvPr>
        </p:nvSpPr>
        <p:spPr/>
        <p:txBody>
          <a:bodyPr/>
          <a:lstStyle/>
          <a:p>
            <a:fld id="{DB37D6B4-9BF7-4EEF-AB93-6A4CF196A459}" type="datetimeFigureOut">
              <a:rPr lang="zh-CN" altLang="en-US" smtClean="0"/>
              <a:t>2018/8/10</a:t>
            </a:fld>
            <a:endParaRPr lang="zh-CN" altLang="en-US"/>
          </a:p>
        </p:txBody>
      </p:sp>
      <p:sp>
        <p:nvSpPr>
          <p:cNvPr id="8" name="页脚占位符 7">
            <a:extLst>
              <a:ext uri="{FF2B5EF4-FFF2-40B4-BE49-F238E27FC236}">
                <a16:creationId xmlns:a16="http://schemas.microsoft.com/office/drawing/2014/main" id="{B3DA1B8D-D503-4DB7-9D7D-82BB2D50A0C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9D3B5EE-1966-45D3-93CE-897A6E50B252}"/>
              </a:ext>
            </a:extLst>
          </p:cNvPr>
          <p:cNvSpPr>
            <a:spLocks noGrp="1"/>
          </p:cNvSpPr>
          <p:nvPr>
            <p:ph type="sldNum" sz="quarter" idx="12"/>
          </p:nvPr>
        </p:nvSpPr>
        <p:spPr/>
        <p:txBody>
          <a:body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113225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CB0CD6-F34D-4CAF-BBB1-DE1789553E2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C3BF8BA-35D7-40E2-AED3-A91FFA15641F}"/>
              </a:ext>
            </a:extLst>
          </p:cNvPr>
          <p:cNvSpPr>
            <a:spLocks noGrp="1"/>
          </p:cNvSpPr>
          <p:nvPr>
            <p:ph type="dt" sz="half" idx="10"/>
          </p:nvPr>
        </p:nvSpPr>
        <p:spPr/>
        <p:txBody>
          <a:bodyPr/>
          <a:lstStyle/>
          <a:p>
            <a:fld id="{DB37D6B4-9BF7-4EEF-AB93-6A4CF196A459}" type="datetimeFigureOut">
              <a:rPr lang="zh-CN" altLang="en-US" smtClean="0"/>
              <a:t>2018/8/10</a:t>
            </a:fld>
            <a:endParaRPr lang="zh-CN" altLang="en-US"/>
          </a:p>
        </p:txBody>
      </p:sp>
      <p:sp>
        <p:nvSpPr>
          <p:cNvPr id="4" name="页脚占位符 3">
            <a:extLst>
              <a:ext uri="{FF2B5EF4-FFF2-40B4-BE49-F238E27FC236}">
                <a16:creationId xmlns:a16="http://schemas.microsoft.com/office/drawing/2014/main" id="{6BC57D8A-6B58-43D7-A4CC-2B5BE8DAEAE0}"/>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396705D4-AC43-4E3D-B96D-783426716E08}"/>
              </a:ext>
            </a:extLst>
          </p:cNvPr>
          <p:cNvSpPr>
            <a:spLocks noGrp="1"/>
          </p:cNvSpPr>
          <p:nvPr>
            <p:ph type="sldNum" sz="quarter" idx="12"/>
          </p:nvPr>
        </p:nvSpPr>
        <p:spPr/>
        <p:txBody>
          <a:body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25414078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CFBC850-648A-481D-A22C-1B9FC12CE04C}"/>
              </a:ext>
            </a:extLst>
          </p:cNvPr>
          <p:cNvSpPr>
            <a:spLocks noGrp="1"/>
          </p:cNvSpPr>
          <p:nvPr>
            <p:ph type="dt" sz="half" idx="10"/>
          </p:nvPr>
        </p:nvSpPr>
        <p:spPr/>
        <p:txBody>
          <a:bodyPr/>
          <a:lstStyle/>
          <a:p>
            <a:fld id="{DB37D6B4-9BF7-4EEF-AB93-6A4CF196A459}" type="datetimeFigureOut">
              <a:rPr lang="zh-CN" altLang="en-US" smtClean="0"/>
              <a:t>2018/8/10</a:t>
            </a:fld>
            <a:endParaRPr lang="zh-CN" altLang="en-US"/>
          </a:p>
        </p:txBody>
      </p:sp>
      <p:sp>
        <p:nvSpPr>
          <p:cNvPr id="3" name="页脚占位符 2">
            <a:extLst>
              <a:ext uri="{FF2B5EF4-FFF2-40B4-BE49-F238E27FC236}">
                <a16:creationId xmlns:a16="http://schemas.microsoft.com/office/drawing/2014/main" id="{AED2C82B-CF34-4226-9D14-0BCD849DC89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7BBB51B-5935-45A4-A334-4710DE7F1331}"/>
              </a:ext>
            </a:extLst>
          </p:cNvPr>
          <p:cNvSpPr>
            <a:spLocks noGrp="1"/>
          </p:cNvSpPr>
          <p:nvPr>
            <p:ph type="sldNum" sz="quarter" idx="12"/>
          </p:nvPr>
        </p:nvSpPr>
        <p:spPr/>
        <p:txBody>
          <a:body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4245048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444C43-EF3F-454B-AFE3-A81800EB621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8E048F13-1B09-4692-A235-89C7F05877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45A52AFE-6509-4F4B-A336-D09DC0EBF3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C134A9B-17C5-4334-8E45-14D975F06FED}"/>
              </a:ext>
            </a:extLst>
          </p:cNvPr>
          <p:cNvSpPr>
            <a:spLocks noGrp="1"/>
          </p:cNvSpPr>
          <p:nvPr>
            <p:ph type="dt" sz="half" idx="10"/>
          </p:nvPr>
        </p:nvSpPr>
        <p:spPr/>
        <p:txBody>
          <a:bodyPr/>
          <a:lstStyle/>
          <a:p>
            <a:fld id="{DB37D6B4-9BF7-4EEF-AB93-6A4CF196A459}" type="datetimeFigureOut">
              <a:rPr lang="zh-CN" altLang="en-US" smtClean="0"/>
              <a:t>2018/8/10</a:t>
            </a:fld>
            <a:endParaRPr lang="zh-CN" altLang="en-US"/>
          </a:p>
        </p:txBody>
      </p:sp>
      <p:sp>
        <p:nvSpPr>
          <p:cNvPr id="6" name="页脚占位符 5">
            <a:extLst>
              <a:ext uri="{FF2B5EF4-FFF2-40B4-BE49-F238E27FC236}">
                <a16:creationId xmlns:a16="http://schemas.microsoft.com/office/drawing/2014/main" id="{FBA4298B-5F2D-4B38-B23A-7570DA710B5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2BA5037-5307-4A3A-A2CD-CCC213666EB5}"/>
              </a:ext>
            </a:extLst>
          </p:cNvPr>
          <p:cNvSpPr>
            <a:spLocks noGrp="1"/>
          </p:cNvSpPr>
          <p:nvPr>
            <p:ph type="sldNum" sz="quarter" idx="12"/>
          </p:nvPr>
        </p:nvSpPr>
        <p:spPr/>
        <p:txBody>
          <a:body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2569065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5625B-FE1D-490E-B688-B7BA065E1C4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D0BFDA9-22BA-48EB-862B-97DA701CF0C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66FA31B-1CEE-4A76-9734-64781A8AF8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2641A4C-2AF9-45AC-8A1B-89F468085673}"/>
              </a:ext>
            </a:extLst>
          </p:cNvPr>
          <p:cNvSpPr>
            <a:spLocks noGrp="1"/>
          </p:cNvSpPr>
          <p:nvPr>
            <p:ph type="dt" sz="half" idx="10"/>
          </p:nvPr>
        </p:nvSpPr>
        <p:spPr/>
        <p:txBody>
          <a:bodyPr/>
          <a:lstStyle/>
          <a:p>
            <a:fld id="{DB37D6B4-9BF7-4EEF-AB93-6A4CF196A459}" type="datetimeFigureOut">
              <a:rPr lang="zh-CN" altLang="en-US" smtClean="0"/>
              <a:t>2018/8/10</a:t>
            </a:fld>
            <a:endParaRPr lang="zh-CN" altLang="en-US"/>
          </a:p>
        </p:txBody>
      </p:sp>
      <p:sp>
        <p:nvSpPr>
          <p:cNvPr id="6" name="页脚占位符 5">
            <a:extLst>
              <a:ext uri="{FF2B5EF4-FFF2-40B4-BE49-F238E27FC236}">
                <a16:creationId xmlns:a16="http://schemas.microsoft.com/office/drawing/2014/main" id="{3FC04AA1-5BCE-4DBF-80EE-C5C4522E527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0FB57EF-FDD6-4646-AF3B-C04909AECD00}"/>
              </a:ext>
            </a:extLst>
          </p:cNvPr>
          <p:cNvSpPr>
            <a:spLocks noGrp="1"/>
          </p:cNvSpPr>
          <p:nvPr>
            <p:ph type="sldNum" sz="quarter" idx="12"/>
          </p:nvPr>
        </p:nvSpPr>
        <p:spPr/>
        <p:txBody>
          <a:body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2323125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714E4FE-C72F-46ED-99E3-FBDD850FB8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3D3784-AFED-4D65-88AB-98FBBB91DD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5417057-F706-4636-9D13-7FD580321C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37D6B4-9BF7-4EEF-AB93-6A4CF196A459}" type="datetimeFigureOut">
              <a:rPr lang="zh-CN" altLang="en-US" smtClean="0"/>
              <a:t>2018/8/10</a:t>
            </a:fld>
            <a:endParaRPr lang="zh-CN" altLang="en-US"/>
          </a:p>
        </p:txBody>
      </p:sp>
      <p:sp>
        <p:nvSpPr>
          <p:cNvPr id="5" name="页脚占位符 4">
            <a:extLst>
              <a:ext uri="{FF2B5EF4-FFF2-40B4-BE49-F238E27FC236}">
                <a16:creationId xmlns:a16="http://schemas.microsoft.com/office/drawing/2014/main" id="{5698CD5F-1D88-4BBB-A34D-9D404872DBD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F7E0217-65A7-4504-8993-01061E14ED7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D745D7-7A5C-43E3-9C73-B162054DA956}" type="slidenum">
              <a:rPr lang="zh-CN" altLang="en-US" smtClean="0"/>
              <a:t>‹#›</a:t>
            </a:fld>
            <a:endParaRPr lang="zh-CN" altLang="en-US"/>
          </a:p>
        </p:txBody>
      </p:sp>
    </p:spTree>
    <p:extLst>
      <p:ext uri="{BB962C8B-B14F-4D97-AF65-F5344CB8AC3E}">
        <p14:creationId xmlns:p14="http://schemas.microsoft.com/office/powerpoint/2010/main" val="2867872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p:nvPr>
        </p:nvSpPr>
        <p:spPr bwMode="auto">
          <a:xfrm>
            <a:off x="838200" y="365127"/>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t>单击此处编辑母版标题样式</a:t>
            </a:r>
          </a:p>
        </p:txBody>
      </p:sp>
      <p:sp>
        <p:nvSpPr>
          <p:cNvPr id="1027" name="文本占位符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sz="half" idx="2"/>
          </p:nvPr>
        </p:nvSpPr>
        <p:spPr bwMode="auto">
          <a:xfrm>
            <a:off x="838200" y="635635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eaLnBrk="1" hangingPunct="1">
              <a:defRPr sz="1200">
                <a:solidFill>
                  <a:srgbClr val="898989"/>
                </a:solidFill>
              </a:defRPr>
            </a:lvl1pPr>
          </a:lstStyle>
          <a:p>
            <a:fld id="{E3E7A53D-89A3-400E-B941-2ECC2A9F2E01}" type="datetimeFigureOut">
              <a:rPr lang="zh-CN" altLang="en-US"/>
              <a:pPr/>
              <a:t>2018/8/10</a:t>
            </a:fld>
            <a:endParaRPr lang="zh-CN" altLang="en-US"/>
          </a:p>
        </p:txBody>
      </p:sp>
      <p:sp>
        <p:nvSpPr>
          <p:cNvPr id="1029" name="页脚占位符 4"/>
          <p:cNvSpPr>
            <a:spLocks noGrp="1" noChangeArrowheads="1"/>
          </p:cNvSpPr>
          <p:nvPr>
            <p:ph type="ftr" sz="quarter" idx="3"/>
          </p:nvPr>
        </p:nvSpPr>
        <p:spPr bwMode="auto">
          <a:xfrm>
            <a:off x="4038600" y="6356352"/>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eaLnBrk="1" hangingPunct="1">
              <a:defRPr sz="1200">
                <a:solidFill>
                  <a:srgbClr val="898989"/>
                </a:solidFill>
              </a:defRPr>
            </a:lvl1pPr>
          </a:lstStyle>
          <a:p>
            <a:endParaRPr lang="zh-CN" altLang="en-US"/>
          </a:p>
        </p:txBody>
      </p:sp>
      <p:sp>
        <p:nvSpPr>
          <p:cNvPr id="1030" name="灯片编号占位符 5"/>
          <p:cNvSpPr>
            <a:spLocks noGrp="1" noChangeArrowheads="1"/>
          </p:cNvSpPr>
          <p:nvPr>
            <p:ph type="sldNum" sz="quarter" idx="4"/>
          </p:nvPr>
        </p:nvSpPr>
        <p:spPr bwMode="auto">
          <a:xfrm>
            <a:off x="8610600" y="6356352"/>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C6DAAB17-CBCA-4491-BEC2-DCA1B4FC216E}" type="slidenum">
              <a:rPr lang="zh-CN" altLang="en-US"/>
              <a:pPr/>
              <a:t>‹#›</a:t>
            </a:fld>
            <a:endParaRPr lang="zh-CN" altLang="en-US"/>
          </a:p>
        </p:txBody>
      </p:sp>
    </p:spTree>
    <p:extLst>
      <p:ext uri="{BB962C8B-B14F-4D97-AF65-F5344CB8AC3E}">
        <p14:creationId xmlns:p14="http://schemas.microsoft.com/office/powerpoint/2010/main" val="11052786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2pPr>
      <a:lvl3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3pPr>
      <a:lvl4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4pPr>
      <a:lvl5pPr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5pPr>
      <a:lvl6pPr marL="4572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6pPr>
      <a:lvl7pPr marL="9144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7pPr>
      <a:lvl8pPr marL="13716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8pPr>
      <a:lvl9pPr marL="1828800" algn="l" rtl="0" eaLnBrk="0" fontAlgn="base" hangingPunct="0">
        <a:lnSpc>
          <a:spcPct val="90000"/>
        </a:lnSpc>
        <a:spcBef>
          <a:spcPct val="0"/>
        </a:spcBef>
        <a:spcAft>
          <a:spcPct val="0"/>
        </a:spcAft>
        <a:defRPr sz="4400">
          <a:solidFill>
            <a:schemeClr val="tx1"/>
          </a:solidFill>
          <a:latin typeface="Calibri Light" pitchFamily="34" charset="0"/>
          <a:ea typeface="宋体" pitchFamily="2" charset="-122"/>
        </a:defRPr>
      </a:lvl9pPr>
    </p:titleStyle>
    <p:bodyStyle>
      <a:lvl1pPr marL="228600" indent="-228600" algn="l" rtl="0" eaLnBrk="0" fontAlgn="base" hangingPunct="0">
        <a:lnSpc>
          <a:spcPct val="90000"/>
        </a:lnSpc>
        <a:spcBef>
          <a:spcPts val="1000"/>
        </a:spcBef>
        <a:spcAft>
          <a:spcPct val="0"/>
        </a:spcAft>
        <a:buFont typeface="Arial" pitchFamily="34" charset="0"/>
        <a:buChar char="•"/>
        <a:defRPr sz="28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itchFamily="34" charset="0"/>
        <a:buChar char="•"/>
        <a:defRPr sz="2400">
          <a:solidFill>
            <a:schemeClr val="tx1"/>
          </a:solidFill>
          <a:latin typeface="+mn-lt"/>
          <a:ea typeface="+mn-ea"/>
        </a:defRPr>
      </a:lvl2pPr>
      <a:lvl3pPr marL="1143000" indent="-228600" algn="l" rtl="0" eaLnBrk="0" fontAlgn="base" hangingPunct="0">
        <a:lnSpc>
          <a:spcPct val="90000"/>
        </a:lnSpc>
        <a:spcBef>
          <a:spcPts val="500"/>
        </a:spcBef>
        <a:spcAft>
          <a:spcPct val="0"/>
        </a:spcAft>
        <a:buFont typeface="Arial" pitchFamily="34" charset="0"/>
        <a:buChar char="•"/>
        <a:defRPr sz="2000">
          <a:solidFill>
            <a:schemeClr val="tx1"/>
          </a:solidFill>
          <a:latin typeface="+mn-lt"/>
          <a:ea typeface="+mn-ea"/>
        </a:defRPr>
      </a:lvl3pPr>
      <a:lvl4pPr marL="1600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4pPr>
      <a:lvl5pPr marL="20574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5pPr>
      <a:lvl6pPr marL="25146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6pPr>
      <a:lvl7pPr marL="29718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7pPr>
      <a:lvl8pPr marL="34290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8pPr>
      <a:lvl9pPr marL="3886200" indent="-228600" algn="l" rtl="0" eaLnBrk="0" fontAlgn="base" hangingPunct="0">
        <a:lnSpc>
          <a:spcPct val="90000"/>
        </a:lnSpc>
        <a:spcBef>
          <a:spcPts val="500"/>
        </a:spcBef>
        <a:spcAft>
          <a:spcPct val="0"/>
        </a:spcAft>
        <a:buFont typeface="Arial" pitchFamily="34" charset="0"/>
        <a:buChar char="•"/>
        <a:defRPr>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489930-556C-48CE-9414-495B325C900F}" type="datetimeFigureOut">
              <a:rPr lang="zh-CN" altLang="en-US" smtClean="0"/>
              <a:t>2018/8/10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EEA2CC4-9268-4B0D-A753-AA0883F09AA2}" type="slidenum">
              <a:rPr lang="zh-CN" altLang="en-US" smtClean="0"/>
              <a:t>‹#›</a:t>
            </a:fld>
            <a:endParaRPr lang="zh-CN" altLang="en-US"/>
          </a:p>
        </p:txBody>
      </p:sp>
    </p:spTree>
    <p:extLst>
      <p:ext uri="{BB962C8B-B14F-4D97-AF65-F5344CB8AC3E}">
        <p14:creationId xmlns:p14="http://schemas.microsoft.com/office/powerpoint/2010/main" val="3982554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news.cnblogs.com/n/534878/" TargetMode="External"/><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49.jp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50.gif"/><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9.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3.xml"/><Relationship Id="rId5" Type="http://schemas.openxmlformats.org/officeDocument/2006/relationships/image" Target="../media/image60.png"/><Relationship Id="rId4" Type="http://schemas.openxmlformats.org/officeDocument/2006/relationships/image" Target="../media/image59.png"/></Relationships>
</file>

<file path=ppt/slides/_rels/slide5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png"/><Relationship Id="rId1" Type="http://schemas.openxmlformats.org/officeDocument/2006/relationships/slideLayout" Target="../slideLayouts/slideLayout29.xml"/><Relationship Id="rId4" Type="http://schemas.openxmlformats.org/officeDocument/2006/relationships/image" Target="../media/image69.jpg"/></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image" Target="../media/image67.png"/><Relationship Id="rId1" Type="http://schemas.openxmlformats.org/officeDocument/2006/relationships/slideLayout" Target="../slideLayouts/slideLayout29.xml"/><Relationship Id="rId4" Type="http://schemas.openxmlformats.org/officeDocument/2006/relationships/image" Target="../media/image72.jpg"/></Relationships>
</file>

<file path=ppt/slides/_rels/slide75.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67.png"/><Relationship Id="rId7" Type="http://schemas.openxmlformats.org/officeDocument/2006/relationships/image" Target="../media/image76.jpeg"/><Relationship Id="rId2" Type="http://schemas.openxmlformats.org/officeDocument/2006/relationships/slideLayout" Target="../slideLayouts/slideLayout29.xml"/><Relationship Id="rId1" Type="http://schemas.openxmlformats.org/officeDocument/2006/relationships/tags" Target="../tags/tag1.xml"/><Relationship Id="rId6" Type="http://schemas.openxmlformats.org/officeDocument/2006/relationships/image" Target="../media/image75.jpg"/><Relationship Id="rId5" Type="http://schemas.openxmlformats.org/officeDocument/2006/relationships/image" Target="../media/image74.jpg"/><Relationship Id="rId4" Type="http://schemas.openxmlformats.org/officeDocument/2006/relationships/image" Target="../media/image73.jpg"/></Relationships>
</file>

<file path=ppt/slides/_rels/slide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8.xml"/><Relationship Id="rId5" Type="http://schemas.openxmlformats.org/officeDocument/2006/relationships/image" Target="../media/image4.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074" name="矩形 16"/>
          <p:cNvSpPr>
            <a:spLocks/>
          </p:cNvSpPr>
          <p:nvPr/>
        </p:nvSpPr>
        <p:spPr bwMode="auto">
          <a:xfrm>
            <a:off x="8551864"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075" name="等腰三角形 4"/>
          <p:cNvSpPr>
            <a:spLocks noChangeArrowheads="1"/>
          </p:cNvSpPr>
          <p:nvPr/>
        </p:nvSpPr>
        <p:spPr bwMode="auto">
          <a:xfrm rot="18848016">
            <a:off x="-52387" y="5568951"/>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pic>
        <p:nvPicPr>
          <p:cNvPr id="3076" name="图片 3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1089" y="1019177"/>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7" name="等腰三角形 5"/>
          <p:cNvSpPr>
            <a:spLocks noChangeArrowheads="1"/>
          </p:cNvSpPr>
          <p:nvPr/>
        </p:nvSpPr>
        <p:spPr bwMode="auto">
          <a:xfrm rot="9949063">
            <a:off x="9910763" y="5480052"/>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3078"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079" name="等腰三角形 6"/>
          <p:cNvSpPr>
            <a:spLocks noChangeArrowheads="1"/>
          </p:cNvSpPr>
          <p:nvPr/>
        </p:nvSpPr>
        <p:spPr bwMode="auto">
          <a:xfrm rot="1831200">
            <a:off x="11387137" y="1468438"/>
            <a:ext cx="1035051"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3080" name="等腰三角形 9"/>
          <p:cNvSpPr>
            <a:spLocks noChangeArrowheads="1"/>
          </p:cNvSpPr>
          <p:nvPr/>
        </p:nvSpPr>
        <p:spPr bwMode="auto">
          <a:xfrm rot="18237801">
            <a:off x="10520364" y="3857627"/>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3081" name="等腰三角形 14"/>
          <p:cNvSpPr>
            <a:spLocks noChangeArrowheads="1"/>
          </p:cNvSpPr>
          <p:nvPr/>
        </p:nvSpPr>
        <p:spPr bwMode="auto">
          <a:xfrm rot="19833911">
            <a:off x="9899651"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3084" name="矩形 19"/>
          <p:cNvSpPr>
            <a:spLocks noChangeArrowheads="1"/>
          </p:cNvSpPr>
          <p:nvPr/>
        </p:nvSpPr>
        <p:spPr bwMode="auto">
          <a:xfrm>
            <a:off x="3927477" y="1344613"/>
            <a:ext cx="4310063" cy="1892300"/>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3085" name="矩形 21"/>
          <p:cNvSpPr>
            <a:spLocks noChangeArrowheads="1"/>
          </p:cNvSpPr>
          <p:nvPr/>
        </p:nvSpPr>
        <p:spPr bwMode="auto">
          <a:xfrm>
            <a:off x="3965448" y="3355976"/>
            <a:ext cx="426110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zh-CN" altLang="en-US" sz="6000" b="1" i="0" u="none" strike="noStrike" kern="1200" cap="none" spc="0" normalizeH="0" baseline="0" noProof="0" dirty="0">
                <a:ln>
                  <a:noFill/>
                </a:ln>
                <a:solidFill>
                  <a:srgbClr val="FFFFFF"/>
                </a:solidFill>
                <a:effectLst>
                  <a:outerShdw blurRad="38100" dist="38100" dir="2700000" algn="tl">
                    <a:srgbClr val="C0C0C0"/>
                  </a:outerShdw>
                </a:effectLst>
                <a:uLnTx/>
                <a:uFillTx/>
                <a:latin typeface="Arial" pitchFamily="34" charset="0"/>
                <a:ea typeface="宋体" pitchFamily="2" charset="-122"/>
                <a:cs typeface="+mn-cs"/>
              </a:rPr>
              <a:t>实习生 刘帅</a:t>
            </a:r>
            <a:endParaRPr kumimoji="0" lang="en-US" sz="6000" b="1" i="0" u="none" strike="noStrike" kern="1200" cap="none" spc="0" normalizeH="0" baseline="0" noProof="0" dirty="0">
              <a:ln>
                <a:noFill/>
              </a:ln>
              <a:solidFill>
                <a:srgbClr val="FFFFFF"/>
              </a:solidFill>
              <a:effectLst>
                <a:outerShdw blurRad="38100" dist="38100" dir="2700000" algn="tl">
                  <a:srgbClr val="C0C0C0"/>
                </a:outerShdw>
              </a:effectLst>
              <a:uLnTx/>
              <a:uFillTx/>
              <a:latin typeface="Arial" pitchFamily="34" charset="0"/>
              <a:ea typeface="宋体" pitchFamily="2" charset="-122"/>
              <a:cs typeface="+mn-cs"/>
            </a:endParaRPr>
          </a:p>
        </p:txBody>
      </p:sp>
      <p:cxnSp>
        <p:nvCxnSpPr>
          <p:cNvPr id="3086" name="直接连接符 23"/>
          <p:cNvCxnSpPr>
            <a:cxnSpLocks noChangeShapeType="1"/>
          </p:cNvCxnSpPr>
          <p:nvPr/>
        </p:nvCxnSpPr>
        <p:spPr bwMode="auto">
          <a:xfrm>
            <a:off x="3927476"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a:noFill/>
              </a14:hiddenFill>
            </a:ext>
          </a:extLst>
        </p:spPr>
      </p:cxnSp>
      <p:sp>
        <p:nvSpPr>
          <p:cNvPr id="3087" name="矩形 24"/>
          <p:cNvSpPr>
            <a:spLocks noChangeArrowheads="1"/>
          </p:cNvSpPr>
          <p:nvPr/>
        </p:nvSpPr>
        <p:spPr bwMode="auto">
          <a:xfrm>
            <a:off x="3840164" y="4648202"/>
            <a:ext cx="45116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lang="zh-CN" altLang="en-US" sz="2800" dirty="0">
                <a:solidFill>
                  <a:srgbClr val="FFFFFF"/>
                </a:solidFill>
                <a:latin typeface="Arial" pitchFamily="34" charset="0"/>
                <a:ea typeface="宋体" pitchFamily="2" charset="-122"/>
                <a:cs typeface="Arial" pitchFamily="34" charset="0"/>
              </a:rPr>
              <a:t>神经网络简介</a:t>
            </a:r>
            <a:endParaRPr kumimoji="0" lang="zh-CN" altLang="en-US" sz="2800" b="0" i="0" u="none" strike="noStrike" kern="1200" cap="none" spc="0" normalizeH="0" baseline="0" noProof="0" dirty="0">
              <a:ln>
                <a:noFill/>
              </a:ln>
              <a:solidFill>
                <a:srgbClr val="FFFFFF"/>
              </a:solidFill>
              <a:effectLst/>
              <a:uLnTx/>
              <a:uFillTx/>
              <a:latin typeface="Arial" pitchFamily="34" charset="0"/>
              <a:ea typeface="宋体" pitchFamily="2" charset="-122"/>
              <a:cs typeface="Arial" pitchFamily="34" charset="0"/>
            </a:endParaRPr>
          </a:p>
        </p:txBody>
      </p:sp>
      <p:pic>
        <p:nvPicPr>
          <p:cNvPr id="3088" name="图片 2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75065"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9" name="图片 3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37576" y="4164015"/>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90" name="等腰三角形 8"/>
          <p:cNvSpPr>
            <a:spLocks noChangeArrowheads="1"/>
          </p:cNvSpPr>
          <p:nvPr/>
        </p:nvSpPr>
        <p:spPr bwMode="auto">
          <a:xfrm rot="10359249">
            <a:off x="1965326" y="3281365"/>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3091" name="等腰三角形 15"/>
          <p:cNvSpPr>
            <a:spLocks noChangeArrowheads="1"/>
          </p:cNvSpPr>
          <p:nvPr/>
        </p:nvSpPr>
        <p:spPr bwMode="auto">
          <a:xfrm rot="1831200">
            <a:off x="-368300" y="1052513"/>
            <a:ext cx="1035051"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3" name="文本框 2"/>
          <p:cNvSpPr txBox="1"/>
          <p:nvPr/>
        </p:nvSpPr>
        <p:spPr>
          <a:xfrm>
            <a:off x="3940408" y="1247778"/>
            <a:ext cx="4434683" cy="218521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kumimoji="0" lang="en-US" altLang="zh-CN" sz="13600" b="0" i="0" u="none" strike="noStrike" kern="1200" cap="none" spc="0" normalizeH="0" baseline="0" noProof="0" dirty="0">
                <a:ln>
                  <a:noFill/>
                </a:ln>
                <a:solidFill>
                  <a:srgbClr val="CBCED1"/>
                </a:solidFill>
                <a:effectLst/>
                <a:uLnTx/>
                <a:uFillTx/>
                <a:latin typeface="微软雅黑" panose="020B0503020204020204" pitchFamily="34" charset="-122"/>
                <a:ea typeface="微软雅黑" panose="020B0503020204020204" pitchFamily="34" charset="-122"/>
                <a:cs typeface="+mn-cs"/>
              </a:rPr>
              <a:t>HW</a:t>
            </a:r>
            <a:endParaRPr kumimoji="0" lang="zh-CN" altLang="en-US" sz="13600" b="0" i="0" u="none" strike="noStrike" kern="1200" cap="none" spc="0" normalizeH="0" baseline="0" noProof="0" dirty="0">
              <a:ln>
                <a:noFill/>
              </a:ln>
              <a:solidFill>
                <a:srgbClr val="CBCED1"/>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3077"/>
                                        </p:tgtEl>
                                        <p:attrNameLst>
                                          <p:attrName>style.visibility</p:attrName>
                                        </p:attrNameLst>
                                      </p:cBhvr>
                                      <p:to>
                                        <p:strVal val="visible"/>
                                      </p:to>
                                    </p:set>
                                    <p:anim calcmode="lin" valueType="num">
                                      <p:cBhvr>
                                        <p:cTn id="7" dur="300" fill="hold"/>
                                        <p:tgtEl>
                                          <p:spTgt spid="3077"/>
                                        </p:tgtEl>
                                        <p:attrNameLst>
                                          <p:attrName>ppt_w</p:attrName>
                                        </p:attrNameLst>
                                      </p:cBhvr>
                                      <p:tavLst>
                                        <p:tav tm="0">
                                          <p:val>
                                            <p:fltVal val="0"/>
                                          </p:val>
                                        </p:tav>
                                        <p:tav tm="100000">
                                          <p:val>
                                            <p:strVal val="#ppt_w"/>
                                          </p:val>
                                        </p:tav>
                                      </p:tavLst>
                                    </p:anim>
                                    <p:anim calcmode="lin" valueType="num">
                                      <p:cBhvr>
                                        <p:cTn id="8" dur="300" fill="hold"/>
                                        <p:tgtEl>
                                          <p:spTgt spid="3077"/>
                                        </p:tgtEl>
                                        <p:attrNameLst>
                                          <p:attrName>ppt_h</p:attrName>
                                        </p:attrNameLst>
                                      </p:cBhvr>
                                      <p:tavLst>
                                        <p:tav tm="0">
                                          <p:val>
                                            <p:fltVal val="0"/>
                                          </p:val>
                                        </p:tav>
                                        <p:tav tm="100000">
                                          <p:val>
                                            <p:strVal val="#ppt_h"/>
                                          </p:val>
                                        </p:tav>
                                      </p:tavLst>
                                    </p:anim>
                                    <p:anim calcmode="lin" valueType="num">
                                      <p:cBhvr>
                                        <p:cTn id="9" dur="300" fill="hold"/>
                                        <p:tgtEl>
                                          <p:spTgt spid="3077"/>
                                        </p:tgtEl>
                                        <p:attrNameLst>
                                          <p:attrName>ppt_x</p:attrName>
                                        </p:attrNameLst>
                                      </p:cBhvr>
                                      <p:tavLst>
                                        <p:tav tm="0">
                                          <p:val>
                                            <p:fltVal val="0.5"/>
                                          </p:val>
                                        </p:tav>
                                        <p:tav tm="100000">
                                          <p:val>
                                            <p:strVal val="#ppt_x"/>
                                          </p:val>
                                        </p:tav>
                                      </p:tavLst>
                                    </p:anim>
                                    <p:anim calcmode="lin" valueType="num">
                                      <p:cBhvr>
                                        <p:cTn id="10" dur="300" fill="hold"/>
                                        <p:tgtEl>
                                          <p:spTgt spid="3077"/>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3075"/>
                                        </p:tgtEl>
                                        <p:attrNameLst>
                                          <p:attrName>style.visibility</p:attrName>
                                        </p:attrNameLst>
                                      </p:cBhvr>
                                      <p:to>
                                        <p:strVal val="visible"/>
                                      </p:to>
                                    </p:set>
                                    <p:anim calcmode="lin" valueType="num">
                                      <p:cBhvr>
                                        <p:cTn id="13" dur="300" fill="hold"/>
                                        <p:tgtEl>
                                          <p:spTgt spid="3075"/>
                                        </p:tgtEl>
                                        <p:attrNameLst>
                                          <p:attrName>ppt_w</p:attrName>
                                        </p:attrNameLst>
                                      </p:cBhvr>
                                      <p:tavLst>
                                        <p:tav tm="0">
                                          <p:val>
                                            <p:fltVal val="0"/>
                                          </p:val>
                                        </p:tav>
                                        <p:tav tm="100000">
                                          <p:val>
                                            <p:strVal val="#ppt_w"/>
                                          </p:val>
                                        </p:tav>
                                      </p:tavLst>
                                    </p:anim>
                                    <p:anim calcmode="lin" valueType="num">
                                      <p:cBhvr>
                                        <p:cTn id="14" dur="300" fill="hold"/>
                                        <p:tgtEl>
                                          <p:spTgt spid="3075"/>
                                        </p:tgtEl>
                                        <p:attrNameLst>
                                          <p:attrName>ppt_h</p:attrName>
                                        </p:attrNameLst>
                                      </p:cBhvr>
                                      <p:tavLst>
                                        <p:tav tm="0">
                                          <p:val>
                                            <p:fltVal val="0"/>
                                          </p:val>
                                        </p:tav>
                                        <p:tav tm="100000">
                                          <p:val>
                                            <p:strVal val="#ppt_h"/>
                                          </p:val>
                                        </p:tav>
                                      </p:tavLst>
                                    </p:anim>
                                    <p:anim calcmode="lin" valueType="num">
                                      <p:cBhvr>
                                        <p:cTn id="15" dur="300" fill="hold"/>
                                        <p:tgtEl>
                                          <p:spTgt spid="3075"/>
                                        </p:tgtEl>
                                        <p:attrNameLst>
                                          <p:attrName>ppt_x</p:attrName>
                                        </p:attrNameLst>
                                      </p:cBhvr>
                                      <p:tavLst>
                                        <p:tav tm="0">
                                          <p:val>
                                            <p:fltVal val="0.5"/>
                                          </p:val>
                                        </p:tav>
                                        <p:tav tm="100000">
                                          <p:val>
                                            <p:strVal val="#ppt_x"/>
                                          </p:val>
                                        </p:tav>
                                      </p:tavLst>
                                    </p:anim>
                                    <p:anim calcmode="lin" valueType="num">
                                      <p:cBhvr>
                                        <p:cTn id="16" dur="300" fill="hold"/>
                                        <p:tgtEl>
                                          <p:spTgt spid="3075"/>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3090"/>
                                        </p:tgtEl>
                                        <p:attrNameLst>
                                          <p:attrName>style.visibility</p:attrName>
                                        </p:attrNameLst>
                                      </p:cBhvr>
                                      <p:to>
                                        <p:strVal val="visible"/>
                                      </p:to>
                                    </p:set>
                                    <p:anim calcmode="lin" valueType="num">
                                      <p:cBhvr>
                                        <p:cTn id="19" dur="300" fill="hold"/>
                                        <p:tgtEl>
                                          <p:spTgt spid="3090"/>
                                        </p:tgtEl>
                                        <p:attrNameLst>
                                          <p:attrName>ppt_w</p:attrName>
                                        </p:attrNameLst>
                                      </p:cBhvr>
                                      <p:tavLst>
                                        <p:tav tm="0">
                                          <p:val>
                                            <p:fltVal val="0"/>
                                          </p:val>
                                        </p:tav>
                                        <p:tav tm="100000">
                                          <p:val>
                                            <p:strVal val="#ppt_w"/>
                                          </p:val>
                                        </p:tav>
                                      </p:tavLst>
                                    </p:anim>
                                    <p:anim calcmode="lin" valueType="num">
                                      <p:cBhvr>
                                        <p:cTn id="20" dur="300" fill="hold"/>
                                        <p:tgtEl>
                                          <p:spTgt spid="3090"/>
                                        </p:tgtEl>
                                        <p:attrNameLst>
                                          <p:attrName>ppt_h</p:attrName>
                                        </p:attrNameLst>
                                      </p:cBhvr>
                                      <p:tavLst>
                                        <p:tav tm="0">
                                          <p:val>
                                            <p:fltVal val="0"/>
                                          </p:val>
                                        </p:tav>
                                        <p:tav tm="100000">
                                          <p:val>
                                            <p:strVal val="#ppt_h"/>
                                          </p:val>
                                        </p:tav>
                                      </p:tavLst>
                                    </p:anim>
                                    <p:anim calcmode="lin" valueType="num">
                                      <p:cBhvr>
                                        <p:cTn id="21" dur="300" fill="hold"/>
                                        <p:tgtEl>
                                          <p:spTgt spid="3090"/>
                                        </p:tgtEl>
                                        <p:attrNameLst>
                                          <p:attrName>ppt_x</p:attrName>
                                        </p:attrNameLst>
                                      </p:cBhvr>
                                      <p:tavLst>
                                        <p:tav tm="0">
                                          <p:val>
                                            <p:fltVal val="0.5"/>
                                          </p:val>
                                        </p:tav>
                                        <p:tav tm="100000">
                                          <p:val>
                                            <p:strVal val="#ppt_x"/>
                                          </p:val>
                                        </p:tav>
                                      </p:tavLst>
                                    </p:anim>
                                    <p:anim calcmode="lin" valueType="num">
                                      <p:cBhvr>
                                        <p:cTn id="22" dur="300" fill="hold"/>
                                        <p:tgtEl>
                                          <p:spTgt spid="3090"/>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3080"/>
                                        </p:tgtEl>
                                        <p:attrNameLst>
                                          <p:attrName>style.visibility</p:attrName>
                                        </p:attrNameLst>
                                      </p:cBhvr>
                                      <p:to>
                                        <p:strVal val="visible"/>
                                      </p:to>
                                    </p:set>
                                    <p:anim calcmode="lin" valueType="num">
                                      <p:cBhvr>
                                        <p:cTn id="25" dur="300" fill="hold"/>
                                        <p:tgtEl>
                                          <p:spTgt spid="3080"/>
                                        </p:tgtEl>
                                        <p:attrNameLst>
                                          <p:attrName>ppt_w</p:attrName>
                                        </p:attrNameLst>
                                      </p:cBhvr>
                                      <p:tavLst>
                                        <p:tav tm="0">
                                          <p:val>
                                            <p:fltVal val="0"/>
                                          </p:val>
                                        </p:tav>
                                        <p:tav tm="100000">
                                          <p:val>
                                            <p:strVal val="#ppt_w"/>
                                          </p:val>
                                        </p:tav>
                                      </p:tavLst>
                                    </p:anim>
                                    <p:anim calcmode="lin" valueType="num">
                                      <p:cBhvr>
                                        <p:cTn id="26" dur="300" fill="hold"/>
                                        <p:tgtEl>
                                          <p:spTgt spid="3080"/>
                                        </p:tgtEl>
                                        <p:attrNameLst>
                                          <p:attrName>ppt_h</p:attrName>
                                        </p:attrNameLst>
                                      </p:cBhvr>
                                      <p:tavLst>
                                        <p:tav tm="0">
                                          <p:val>
                                            <p:fltVal val="0"/>
                                          </p:val>
                                        </p:tav>
                                        <p:tav tm="100000">
                                          <p:val>
                                            <p:strVal val="#ppt_h"/>
                                          </p:val>
                                        </p:tav>
                                      </p:tavLst>
                                    </p:anim>
                                    <p:anim calcmode="lin" valueType="num">
                                      <p:cBhvr>
                                        <p:cTn id="27" dur="300" fill="hold"/>
                                        <p:tgtEl>
                                          <p:spTgt spid="3080"/>
                                        </p:tgtEl>
                                        <p:attrNameLst>
                                          <p:attrName>ppt_x</p:attrName>
                                        </p:attrNameLst>
                                      </p:cBhvr>
                                      <p:tavLst>
                                        <p:tav tm="0">
                                          <p:val>
                                            <p:fltVal val="0.5"/>
                                          </p:val>
                                        </p:tav>
                                        <p:tav tm="100000">
                                          <p:val>
                                            <p:strVal val="#ppt_x"/>
                                          </p:val>
                                        </p:tav>
                                      </p:tavLst>
                                    </p:anim>
                                    <p:anim calcmode="lin" valueType="num">
                                      <p:cBhvr>
                                        <p:cTn id="28" dur="300" fill="hold"/>
                                        <p:tgtEl>
                                          <p:spTgt spid="3080"/>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3088"/>
                                        </p:tgtEl>
                                        <p:attrNameLst>
                                          <p:attrName>style.visibility</p:attrName>
                                        </p:attrNameLst>
                                      </p:cBhvr>
                                      <p:to>
                                        <p:strVal val="visible"/>
                                      </p:to>
                                    </p:set>
                                    <p:anim calcmode="lin" valueType="num">
                                      <p:cBhvr>
                                        <p:cTn id="31" dur="300" fill="hold"/>
                                        <p:tgtEl>
                                          <p:spTgt spid="3088"/>
                                        </p:tgtEl>
                                        <p:attrNameLst>
                                          <p:attrName>ppt_w</p:attrName>
                                        </p:attrNameLst>
                                      </p:cBhvr>
                                      <p:tavLst>
                                        <p:tav tm="0">
                                          <p:val>
                                            <p:fltVal val="0"/>
                                          </p:val>
                                        </p:tav>
                                        <p:tav tm="100000">
                                          <p:val>
                                            <p:strVal val="#ppt_w"/>
                                          </p:val>
                                        </p:tav>
                                      </p:tavLst>
                                    </p:anim>
                                    <p:anim calcmode="lin" valueType="num">
                                      <p:cBhvr>
                                        <p:cTn id="32" dur="300" fill="hold"/>
                                        <p:tgtEl>
                                          <p:spTgt spid="3088"/>
                                        </p:tgtEl>
                                        <p:attrNameLst>
                                          <p:attrName>ppt_h</p:attrName>
                                        </p:attrNameLst>
                                      </p:cBhvr>
                                      <p:tavLst>
                                        <p:tav tm="0">
                                          <p:val>
                                            <p:fltVal val="0"/>
                                          </p:val>
                                        </p:tav>
                                        <p:tav tm="100000">
                                          <p:val>
                                            <p:strVal val="#ppt_h"/>
                                          </p:val>
                                        </p:tav>
                                      </p:tavLst>
                                    </p:anim>
                                    <p:anim calcmode="lin" valueType="num">
                                      <p:cBhvr>
                                        <p:cTn id="33" dur="300" fill="hold"/>
                                        <p:tgtEl>
                                          <p:spTgt spid="3088"/>
                                        </p:tgtEl>
                                        <p:attrNameLst>
                                          <p:attrName>ppt_x</p:attrName>
                                        </p:attrNameLst>
                                      </p:cBhvr>
                                      <p:tavLst>
                                        <p:tav tm="0">
                                          <p:val>
                                            <p:fltVal val="0.5"/>
                                          </p:val>
                                        </p:tav>
                                        <p:tav tm="100000">
                                          <p:val>
                                            <p:strVal val="#ppt_x"/>
                                          </p:val>
                                        </p:tav>
                                      </p:tavLst>
                                    </p:anim>
                                    <p:anim calcmode="lin" valueType="num">
                                      <p:cBhvr>
                                        <p:cTn id="34" dur="300" fill="hold"/>
                                        <p:tgtEl>
                                          <p:spTgt spid="3088"/>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3081"/>
                                        </p:tgtEl>
                                        <p:attrNameLst>
                                          <p:attrName>style.visibility</p:attrName>
                                        </p:attrNameLst>
                                      </p:cBhvr>
                                      <p:to>
                                        <p:strVal val="visible"/>
                                      </p:to>
                                    </p:set>
                                    <p:anim calcmode="lin" valueType="num">
                                      <p:cBhvr>
                                        <p:cTn id="37" dur="300" fill="hold"/>
                                        <p:tgtEl>
                                          <p:spTgt spid="3081"/>
                                        </p:tgtEl>
                                        <p:attrNameLst>
                                          <p:attrName>ppt_w</p:attrName>
                                        </p:attrNameLst>
                                      </p:cBhvr>
                                      <p:tavLst>
                                        <p:tav tm="0">
                                          <p:val>
                                            <p:fltVal val="0"/>
                                          </p:val>
                                        </p:tav>
                                        <p:tav tm="100000">
                                          <p:val>
                                            <p:strVal val="#ppt_w"/>
                                          </p:val>
                                        </p:tav>
                                      </p:tavLst>
                                    </p:anim>
                                    <p:anim calcmode="lin" valueType="num">
                                      <p:cBhvr>
                                        <p:cTn id="38" dur="300" fill="hold"/>
                                        <p:tgtEl>
                                          <p:spTgt spid="3081"/>
                                        </p:tgtEl>
                                        <p:attrNameLst>
                                          <p:attrName>ppt_h</p:attrName>
                                        </p:attrNameLst>
                                      </p:cBhvr>
                                      <p:tavLst>
                                        <p:tav tm="0">
                                          <p:val>
                                            <p:fltVal val="0"/>
                                          </p:val>
                                        </p:tav>
                                        <p:tav tm="100000">
                                          <p:val>
                                            <p:strVal val="#ppt_h"/>
                                          </p:val>
                                        </p:tav>
                                      </p:tavLst>
                                    </p:anim>
                                    <p:anim calcmode="lin" valueType="num">
                                      <p:cBhvr>
                                        <p:cTn id="39" dur="300" fill="hold"/>
                                        <p:tgtEl>
                                          <p:spTgt spid="3081"/>
                                        </p:tgtEl>
                                        <p:attrNameLst>
                                          <p:attrName>ppt_x</p:attrName>
                                        </p:attrNameLst>
                                      </p:cBhvr>
                                      <p:tavLst>
                                        <p:tav tm="0">
                                          <p:val>
                                            <p:fltVal val="0.5"/>
                                          </p:val>
                                        </p:tav>
                                        <p:tav tm="100000">
                                          <p:val>
                                            <p:strVal val="#ppt_x"/>
                                          </p:val>
                                        </p:tav>
                                      </p:tavLst>
                                    </p:anim>
                                    <p:anim calcmode="lin" valueType="num">
                                      <p:cBhvr>
                                        <p:cTn id="40" dur="300" fill="hold"/>
                                        <p:tgtEl>
                                          <p:spTgt spid="3081"/>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3091"/>
                                        </p:tgtEl>
                                        <p:attrNameLst>
                                          <p:attrName>style.visibility</p:attrName>
                                        </p:attrNameLst>
                                      </p:cBhvr>
                                      <p:to>
                                        <p:strVal val="visible"/>
                                      </p:to>
                                    </p:set>
                                    <p:anim calcmode="lin" valueType="num">
                                      <p:cBhvr>
                                        <p:cTn id="43" dur="300" fill="hold"/>
                                        <p:tgtEl>
                                          <p:spTgt spid="3091"/>
                                        </p:tgtEl>
                                        <p:attrNameLst>
                                          <p:attrName>ppt_w</p:attrName>
                                        </p:attrNameLst>
                                      </p:cBhvr>
                                      <p:tavLst>
                                        <p:tav tm="0">
                                          <p:val>
                                            <p:fltVal val="0"/>
                                          </p:val>
                                        </p:tav>
                                        <p:tav tm="100000">
                                          <p:val>
                                            <p:strVal val="#ppt_w"/>
                                          </p:val>
                                        </p:tav>
                                      </p:tavLst>
                                    </p:anim>
                                    <p:anim calcmode="lin" valueType="num">
                                      <p:cBhvr>
                                        <p:cTn id="44" dur="300" fill="hold"/>
                                        <p:tgtEl>
                                          <p:spTgt spid="3091"/>
                                        </p:tgtEl>
                                        <p:attrNameLst>
                                          <p:attrName>ppt_h</p:attrName>
                                        </p:attrNameLst>
                                      </p:cBhvr>
                                      <p:tavLst>
                                        <p:tav tm="0">
                                          <p:val>
                                            <p:fltVal val="0"/>
                                          </p:val>
                                        </p:tav>
                                        <p:tav tm="100000">
                                          <p:val>
                                            <p:strVal val="#ppt_h"/>
                                          </p:val>
                                        </p:tav>
                                      </p:tavLst>
                                    </p:anim>
                                    <p:anim calcmode="lin" valueType="num">
                                      <p:cBhvr>
                                        <p:cTn id="45" dur="300" fill="hold"/>
                                        <p:tgtEl>
                                          <p:spTgt spid="3091"/>
                                        </p:tgtEl>
                                        <p:attrNameLst>
                                          <p:attrName>ppt_x</p:attrName>
                                        </p:attrNameLst>
                                      </p:cBhvr>
                                      <p:tavLst>
                                        <p:tav tm="0">
                                          <p:val>
                                            <p:fltVal val="0.5"/>
                                          </p:val>
                                        </p:tav>
                                        <p:tav tm="100000">
                                          <p:val>
                                            <p:strVal val="#ppt_x"/>
                                          </p:val>
                                        </p:tav>
                                      </p:tavLst>
                                    </p:anim>
                                    <p:anim calcmode="lin" valueType="num">
                                      <p:cBhvr>
                                        <p:cTn id="46" dur="300" fill="hold"/>
                                        <p:tgtEl>
                                          <p:spTgt spid="3091"/>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3089"/>
                                        </p:tgtEl>
                                        <p:attrNameLst>
                                          <p:attrName>style.visibility</p:attrName>
                                        </p:attrNameLst>
                                      </p:cBhvr>
                                      <p:to>
                                        <p:strVal val="visible"/>
                                      </p:to>
                                    </p:set>
                                    <p:anim calcmode="lin" valueType="num">
                                      <p:cBhvr>
                                        <p:cTn id="49" dur="300" fill="hold"/>
                                        <p:tgtEl>
                                          <p:spTgt spid="3089"/>
                                        </p:tgtEl>
                                        <p:attrNameLst>
                                          <p:attrName>ppt_w</p:attrName>
                                        </p:attrNameLst>
                                      </p:cBhvr>
                                      <p:tavLst>
                                        <p:tav tm="0">
                                          <p:val>
                                            <p:fltVal val="0"/>
                                          </p:val>
                                        </p:tav>
                                        <p:tav tm="100000">
                                          <p:val>
                                            <p:strVal val="#ppt_w"/>
                                          </p:val>
                                        </p:tav>
                                      </p:tavLst>
                                    </p:anim>
                                    <p:anim calcmode="lin" valueType="num">
                                      <p:cBhvr>
                                        <p:cTn id="50" dur="300" fill="hold"/>
                                        <p:tgtEl>
                                          <p:spTgt spid="3089"/>
                                        </p:tgtEl>
                                        <p:attrNameLst>
                                          <p:attrName>ppt_h</p:attrName>
                                        </p:attrNameLst>
                                      </p:cBhvr>
                                      <p:tavLst>
                                        <p:tav tm="0">
                                          <p:val>
                                            <p:fltVal val="0"/>
                                          </p:val>
                                        </p:tav>
                                        <p:tav tm="100000">
                                          <p:val>
                                            <p:strVal val="#ppt_h"/>
                                          </p:val>
                                        </p:tav>
                                      </p:tavLst>
                                    </p:anim>
                                    <p:anim calcmode="lin" valueType="num">
                                      <p:cBhvr>
                                        <p:cTn id="51" dur="300" fill="hold"/>
                                        <p:tgtEl>
                                          <p:spTgt spid="3089"/>
                                        </p:tgtEl>
                                        <p:attrNameLst>
                                          <p:attrName>ppt_x</p:attrName>
                                        </p:attrNameLst>
                                      </p:cBhvr>
                                      <p:tavLst>
                                        <p:tav tm="0">
                                          <p:val>
                                            <p:fltVal val="0.5"/>
                                          </p:val>
                                        </p:tav>
                                        <p:tav tm="100000">
                                          <p:val>
                                            <p:strVal val="#ppt_x"/>
                                          </p:val>
                                        </p:tav>
                                      </p:tavLst>
                                    </p:anim>
                                    <p:anim calcmode="lin" valueType="num">
                                      <p:cBhvr>
                                        <p:cTn id="52" dur="300" fill="hold"/>
                                        <p:tgtEl>
                                          <p:spTgt spid="3089"/>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3079"/>
                                        </p:tgtEl>
                                        <p:attrNameLst>
                                          <p:attrName>style.visibility</p:attrName>
                                        </p:attrNameLst>
                                      </p:cBhvr>
                                      <p:to>
                                        <p:strVal val="visible"/>
                                      </p:to>
                                    </p:set>
                                    <p:anim calcmode="lin" valueType="num">
                                      <p:cBhvr>
                                        <p:cTn id="55" dur="300" fill="hold"/>
                                        <p:tgtEl>
                                          <p:spTgt spid="3079"/>
                                        </p:tgtEl>
                                        <p:attrNameLst>
                                          <p:attrName>ppt_w</p:attrName>
                                        </p:attrNameLst>
                                      </p:cBhvr>
                                      <p:tavLst>
                                        <p:tav tm="0">
                                          <p:val>
                                            <p:fltVal val="0"/>
                                          </p:val>
                                        </p:tav>
                                        <p:tav tm="100000">
                                          <p:val>
                                            <p:strVal val="#ppt_w"/>
                                          </p:val>
                                        </p:tav>
                                      </p:tavLst>
                                    </p:anim>
                                    <p:anim calcmode="lin" valueType="num">
                                      <p:cBhvr>
                                        <p:cTn id="56" dur="300" fill="hold"/>
                                        <p:tgtEl>
                                          <p:spTgt spid="3079"/>
                                        </p:tgtEl>
                                        <p:attrNameLst>
                                          <p:attrName>ppt_h</p:attrName>
                                        </p:attrNameLst>
                                      </p:cBhvr>
                                      <p:tavLst>
                                        <p:tav tm="0">
                                          <p:val>
                                            <p:fltVal val="0"/>
                                          </p:val>
                                        </p:tav>
                                        <p:tav tm="100000">
                                          <p:val>
                                            <p:strVal val="#ppt_h"/>
                                          </p:val>
                                        </p:tav>
                                      </p:tavLst>
                                    </p:anim>
                                    <p:anim calcmode="lin" valueType="num">
                                      <p:cBhvr>
                                        <p:cTn id="57" dur="300" fill="hold"/>
                                        <p:tgtEl>
                                          <p:spTgt spid="3079"/>
                                        </p:tgtEl>
                                        <p:attrNameLst>
                                          <p:attrName>ppt_x</p:attrName>
                                        </p:attrNameLst>
                                      </p:cBhvr>
                                      <p:tavLst>
                                        <p:tav tm="0">
                                          <p:val>
                                            <p:fltVal val="0.5"/>
                                          </p:val>
                                        </p:tav>
                                        <p:tav tm="100000">
                                          <p:val>
                                            <p:strVal val="#ppt_x"/>
                                          </p:val>
                                        </p:tav>
                                      </p:tavLst>
                                    </p:anim>
                                    <p:anim calcmode="lin" valueType="num">
                                      <p:cBhvr>
                                        <p:cTn id="58" dur="300" fill="hold"/>
                                        <p:tgtEl>
                                          <p:spTgt spid="3079"/>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3078"/>
                                        </p:tgtEl>
                                        <p:attrNameLst>
                                          <p:attrName>style.visibility</p:attrName>
                                        </p:attrNameLst>
                                      </p:cBhvr>
                                      <p:to>
                                        <p:strVal val="visible"/>
                                      </p:to>
                                    </p:set>
                                    <p:animEffect transition="in" filter="wipe(down)">
                                      <p:cBhvr>
                                        <p:cTn id="61" dur="300"/>
                                        <p:tgtEl>
                                          <p:spTgt spid="3078"/>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3074"/>
                                        </p:tgtEl>
                                        <p:attrNameLst>
                                          <p:attrName>style.visibility</p:attrName>
                                        </p:attrNameLst>
                                      </p:cBhvr>
                                      <p:to>
                                        <p:strVal val="visible"/>
                                      </p:to>
                                    </p:set>
                                    <p:animEffect transition="in" filter="wipe(down)">
                                      <p:cBhvr>
                                        <p:cTn id="64" dur="300"/>
                                        <p:tgtEl>
                                          <p:spTgt spid="3074"/>
                                        </p:tgtEl>
                                      </p:cBhvr>
                                    </p:animEffect>
                                  </p:childTnLst>
                                </p:cTn>
                              </p:par>
                            </p:childTnLst>
                          </p:cTn>
                        </p:par>
                        <p:par>
                          <p:cTn id="65" fill="hold" nodeType="afterGroup">
                            <p:stCondLst>
                              <p:cond delay="1800"/>
                            </p:stCondLst>
                            <p:childTnLst>
                              <p:par>
                                <p:cTn id="66" presetID="10" presetClass="entr" presetSubtype="0" fill="hold" nodeType="afterEffect">
                                  <p:stCondLst>
                                    <p:cond delay="0"/>
                                  </p:stCondLst>
                                  <p:childTnLst>
                                    <p:set>
                                      <p:cBhvr>
                                        <p:cTn id="67" dur="1" fill="hold">
                                          <p:stCondLst>
                                            <p:cond delay="0"/>
                                          </p:stCondLst>
                                        </p:cTn>
                                        <p:tgtEl>
                                          <p:spTgt spid="3076"/>
                                        </p:tgtEl>
                                        <p:attrNameLst>
                                          <p:attrName>style.visibility</p:attrName>
                                        </p:attrNameLst>
                                      </p:cBhvr>
                                      <p:to>
                                        <p:strVal val="visible"/>
                                      </p:to>
                                    </p:set>
                                    <p:animEffect transition="in" filter="fade">
                                      <p:cBhvr>
                                        <p:cTn id="68" dur="300"/>
                                        <p:tgtEl>
                                          <p:spTgt spid="3076"/>
                                        </p:tgtEl>
                                      </p:cBhvr>
                                    </p:animEffect>
                                  </p:childTnLst>
                                </p:cTn>
                              </p:par>
                            </p:childTnLst>
                          </p:cTn>
                        </p:par>
                        <p:par>
                          <p:cTn id="69" fill="hold" nodeType="afterGroup">
                            <p:stCondLst>
                              <p:cond delay="21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3085"/>
                                        </p:tgtEl>
                                        <p:attrNameLst>
                                          <p:attrName>style.visibility</p:attrName>
                                        </p:attrNameLst>
                                      </p:cBhvr>
                                      <p:to>
                                        <p:strVal val="visible"/>
                                      </p:to>
                                    </p:set>
                                    <p:animEffect transition="in" filter="wipe(up)">
                                      <p:cBhvr>
                                        <p:cTn id="72" dur="300"/>
                                        <p:tgtEl>
                                          <p:spTgt spid="3085"/>
                                        </p:tgtEl>
                                      </p:cBhvr>
                                    </p:animEffect>
                                  </p:childTnLst>
                                </p:cTn>
                              </p:par>
                            </p:childTnLst>
                          </p:cTn>
                        </p:par>
                        <p:par>
                          <p:cTn id="73" fill="hold" nodeType="afterGroup">
                            <p:stCondLst>
                              <p:cond delay="2520"/>
                            </p:stCondLst>
                            <p:childTnLst>
                              <p:par>
                                <p:cTn id="74" presetID="16" presetClass="entr" presetSubtype="37" fill="hold" nodeType="afterEffect">
                                  <p:stCondLst>
                                    <p:cond delay="0"/>
                                  </p:stCondLst>
                                  <p:childTnLst>
                                    <p:set>
                                      <p:cBhvr>
                                        <p:cTn id="75" dur="1" fill="hold">
                                          <p:stCondLst>
                                            <p:cond delay="0"/>
                                          </p:stCondLst>
                                        </p:cTn>
                                        <p:tgtEl>
                                          <p:spTgt spid="3086"/>
                                        </p:tgtEl>
                                        <p:attrNameLst>
                                          <p:attrName>style.visibility</p:attrName>
                                        </p:attrNameLst>
                                      </p:cBhvr>
                                      <p:to>
                                        <p:strVal val="visible"/>
                                      </p:to>
                                    </p:set>
                                    <p:animEffect transition="in" filter="barn(outVertical)">
                                      <p:cBhvr>
                                        <p:cTn id="76" dur="300"/>
                                        <p:tgtEl>
                                          <p:spTgt spid="3086"/>
                                        </p:tgtEl>
                                      </p:cBhvr>
                                    </p:animEffect>
                                  </p:childTnLst>
                                </p:cTn>
                              </p:par>
                            </p:childTnLst>
                          </p:cTn>
                        </p:par>
                        <p:par>
                          <p:cTn id="77" fill="hold" nodeType="afterGroup">
                            <p:stCondLst>
                              <p:cond delay="2820"/>
                            </p:stCondLst>
                            <p:childTnLst>
                              <p:par>
                                <p:cTn id="78" presetID="12" presetClass="entr" presetSubtype="4" fill="hold" grpId="0" nodeType="afterEffect">
                                  <p:stCondLst>
                                    <p:cond delay="0"/>
                                  </p:stCondLst>
                                  <p:childTnLst>
                                    <p:set>
                                      <p:cBhvr>
                                        <p:cTn id="79" dur="1" fill="hold">
                                          <p:stCondLst>
                                            <p:cond delay="0"/>
                                          </p:stCondLst>
                                        </p:cTn>
                                        <p:tgtEl>
                                          <p:spTgt spid="3087"/>
                                        </p:tgtEl>
                                        <p:attrNameLst>
                                          <p:attrName>style.visibility</p:attrName>
                                        </p:attrNameLst>
                                      </p:cBhvr>
                                      <p:to>
                                        <p:strVal val="visible"/>
                                      </p:to>
                                    </p:set>
                                    <p:anim calcmode="lin" valueType="num">
                                      <p:cBhvr additive="base">
                                        <p:cTn id="80" dur="300"/>
                                        <p:tgtEl>
                                          <p:spTgt spid="3087"/>
                                        </p:tgtEl>
                                        <p:attrNameLst>
                                          <p:attrName>ppt_y</p:attrName>
                                        </p:attrNameLst>
                                      </p:cBhvr>
                                      <p:tavLst>
                                        <p:tav tm="0">
                                          <p:val>
                                            <p:strVal val="#ppt_y+#ppt_h*1.125000"/>
                                          </p:val>
                                        </p:tav>
                                        <p:tav tm="100000">
                                          <p:val>
                                            <p:strVal val="#ppt_y"/>
                                          </p:val>
                                        </p:tav>
                                      </p:tavLst>
                                    </p:anim>
                                    <p:animEffect transition="in" filter="wipe(up)">
                                      <p:cBhvr>
                                        <p:cTn id="81" dur="300"/>
                                        <p:tgtEl>
                                          <p:spTgt spid="30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4" grpId="0" animBg="1"/>
      <p:bldP spid="3075" grpId="0" animBg="1" autoUpdateAnimBg="0"/>
      <p:bldP spid="3077" grpId="0" animBg="1" autoUpdateAnimBg="0"/>
      <p:bldP spid="3078" grpId="0" animBg="1"/>
      <p:bldP spid="3079" grpId="0" animBg="1" autoUpdateAnimBg="0"/>
      <p:bldP spid="3080" grpId="0" animBg="1" autoUpdateAnimBg="0"/>
      <p:bldP spid="3081" grpId="0" animBg="1" autoUpdateAnimBg="0"/>
      <p:bldP spid="3085" grpId="0" autoUpdateAnimBg="0"/>
      <p:bldP spid="3087" grpId="0" autoUpdateAnimBg="0"/>
      <p:bldP spid="3090" grpId="0" animBg="1" autoUpdateAnimBg="0"/>
      <p:bldP spid="3091" grpId="0" animBg="1"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6341" y="691365"/>
            <a:ext cx="11162371" cy="1477328"/>
          </a:xfrm>
          <a:prstGeom prst="rect">
            <a:avLst/>
          </a:prstGeom>
        </p:spPr>
        <p:txBody>
          <a:bodyPr wrap="square">
            <a:spAutoFit/>
          </a:bodyPr>
          <a:lstStyle/>
          <a:p>
            <a:r>
              <a:rPr lang="zh-CN" altLang="en-US" dirty="0">
                <a:solidFill>
                  <a:srgbClr val="000000"/>
                </a:solidFill>
                <a:latin typeface="Verdana" panose="020B0604030504040204" pitchFamily="34" charset="0"/>
              </a:rPr>
              <a:t>对神经元模型的图进行一些扩展。首先将</a:t>
            </a:r>
            <a:r>
              <a:rPr lang="en-US" altLang="zh-CN" dirty="0">
                <a:solidFill>
                  <a:srgbClr val="000000"/>
                </a:solidFill>
                <a:latin typeface="Verdana" panose="020B0604030504040204" pitchFamily="34" charset="0"/>
              </a:rPr>
              <a:t>sum</a:t>
            </a:r>
            <a:r>
              <a:rPr lang="zh-CN" altLang="en-US" dirty="0">
                <a:solidFill>
                  <a:srgbClr val="000000"/>
                </a:solidFill>
                <a:latin typeface="Verdana" panose="020B0604030504040204" pitchFamily="34" charset="0"/>
              </a:rPr>
              <a:t>函数与</a:t>
            </a:r>
            <a:r>
              <a:rPr lang="en-US" altLang="zh-CN" dirty="0" err="1">
                <a:solidFill>
                  <a:srgbClr val="000000"/>
                </a:solidFill>
                <a:latin typeface="Verdana" panose="020B0604030504040204" pitchFamily="34" charset="0"/>
              </a:rPr>
              <a:t>sgn</a:t>
            </a:r>
            <a:r>
              <a:rPr lang="zh-CN" altLang="en-US" dirty="0">
                <a:solidFill>
                  <a:srgbClr val="000000"/>
                </a:solidFill>
                <a:latin typeface="Verdana" panose="020B0604030504040204" pitchFamily="34" charset="0"/>
              </a:rPr>
              <a:t>函数合并到一个圆圈里，代表神经元的内部计算。其次，把输入</a:t>
            </a:r>
            <a:r>
              <a:rPr lang="en-US" altLang="zh-CN" dirty="0">
                <a:solidFill>
                  <a:srgbClr val="000000"/>
                </a:solidFill>
                <a:latin typeface="Verdana" panose="020B0604030504040204" pitchFamily="34" charset="0"/>
              </a:rPr>
              <a:t>a</a:t>
            </a:r>
            <a:r>
              <a:rPr lang="zh-CN" altLang="en-US" dirty="0">
                <a:solidFill>
                  <a:srgbClr val="000000"/>
                </a:solidFill>
                <a:latin typeface="Verdana" panose="020B0604030504040204" pitchFamily="34" charset="0"/>
              </a:rPr>
              <a:t>与输出</a:t>
            </a:r>
            <a:r>
              <a:rPr lang="en-US" altLang="zh-CN" dirty="0">
                <a:solidFill>
                  <a:srgbClr val="000000"/>
                </a:solidFill>
                <a:latin typeface="Verdana" panose="020B0604030504040204" pitchFamily="34" charset="0"/>
              </a:rPr>
              <a:t>z</a:t>
            </a:r>
            <a:r>
              <a:rPr lang="zh-CN" altLang="en-US" dirty="0">
                <a:solidFill>
                  <a:srgbClr val="000000"/>
                </a:solidFill>
                <a:latin typeface="Verdana" panose="020B0604030504040204" pitchFamily="34" charset="0"/>
              </a:rPr>
              <a:t>写到连接线的左上方，便于后面画复杂的网络。最后说明，一个神经元可以引出多个代表输出的有向箭头，但值都是一样的。</a:t>
            </a:r>
          </a:p>
          <a:p>
            <a:r>
              <a:rPr lang="zh-CN" altLang="en-US" dirty="0">
                <a:solidFill>
                  <a:srgbClr val="000000"/>
                </a:solidFill>
                <a:latin typeface="Verdana" panose="020B0604030504040204" pitchFamily="34" charset="0"/>
              </a:rPr>
              <a:t>　　神经元可以看作一个计算与存储单元。计算是神经元对其的输入进行计算功能。存储是神经元会暂存计算结果，并传递到下一层。</a:t>
            </a:r>
            <a:endParaRPr lang="zh-CN" altLang="en-US" b="0" i="0" dirty="0">
              <a:solidFill>
                <a:srgbClr val="000000"/>
              </a:solidFill>
              <a:effectLst/>
              <a:latin typeface="Verdana" panose="020B0604030504040204" pitchFamily="34" charset="0"/>
            </a:endParaRPr>
          </a:p>
        </p:txBody>
      </p:sp>
      <p:pic>
        <p:nvPicPr>
          <p:cNvPr id="7170" name="Picture 2" descr="http://images2015.cnblogs.com/blog/673793/201512/673793-20151230204036479-46144094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226" y="2168693"/>
            <a:ext cx="7886700" cy="3000376"/>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9188604" y="2912689"/>
            <a:ext cx="2308304" cy="2031325"/>
          </a:xfrm>
          <a:prstGeom prst="rect">
            <a:avLst/>
          </a:prstGeom>
        </p:spPr>
        <p:txBody>
          <a:bodyPr wrap="square">
            <a:spAutoFit/>
          </a:bodyPr>
          <a:lstStyle/>
          <a:p>
            <a:r>
              <a:rPr lang="zh-CN" altLang="en-US" dirty="0">
                <a:solidFill>
                  <a:srgbClr val="000000"/>
                </a:solidFill>
                <a:latin typeface="Verdana" panose="020B0604030504040204" pitchFamily="34" charset="0"/>
              </a:rPr>
              <a:t>神经元可以看作一个计算与存储单元。计算是神经元对其的输入进行计算功能。存储是神经元会暂存计算结果，并传递到下一层。</a:t>
            </a:r>
            <a:endParaRPr lang="zh-CN" altLang="en-US" dirty="0"/>
          </a:p>
        </p:txBody>
      </p:sp>
      <p:sp>
        <p:nvSpPr>
          <p:cNvPr id="7" name="矩形 6"/>
          <p:cNvSpPr/>
          <p:nvPr/>
        </p:nvSpPr>
        <p:spPr>
          <a:xfrm>
            <a:off x="836341" y="5791506"/>
            <a:ext cx="11017405" cy="646331"/>
          </a:xfrm>
          <a:prstGeom prst="rect">
            <a:avLst/>
          </a:prstGeom>
        </p:spPr>
        <p:txBody>
          <a:bodyPr wrap="square">
            <a:spAutoFit/>
          </a:bodyPr>
          <a:lstStyle/>
          <a:p>
            <a:r>
              <a:rPr lang="zh-CN" altLang="en-US" dirty="0">
                <a:solidFill>
                  <a:srgbClr val="000000"/>
                </a:solidFill>
                <a:latin typeface="宋体" panose="02010600030101010101" pitchFamily="2" charset="-122"/>
                <a:ea typeface="宋体" panose="02010600030101010101" pitchFamily="2" charset="-122"/>
              </a:rPr>
              <a:t>当我们用“神经元”组成网络以后，描述网络中的某个“神经元”时，我们更多地会用“</a:t>
            </a:r>
            <a:r>
              <a:rPr lang="zh-CN" altLang="en-US" b="1" dirty="0">
                <a:solidFill>
                  <a:srgbClr val="000000"/>
                </a:solidFill>
                <a:latin typeface="宋体" panose="02010600030101010101" pitchFamily="2" charset="-122"/>
                <a:ea typeface="宋体" panose="02010600030101010101" pitchFamily="2" charset="-122"/>
              </a:rPr>
              <a:t>单元</a:t>
            </a:r>
            <a:r>
              <a:rPr lang="zh-CN" altLang="en-US" dirty="0">
                <a:solidFill>
                  <a:srgbClr val="000000"/>
                </a:solidFill>
                <a:latin typeface="宋体" panose="02010600030101010101" pitchFamily="2" charset="-122"/>
                <a:ea typeface="宋体" panose="02010600030101010101" pitchFamily="2" charset="-122"/>
              </a:rPr>
              <a:t>”（</a:t>
            </a:r>
            <a:r>
              <a:rPr lang="en-US" altLang="zh-CN" dirty="0">
                <a:solidFill>
                  <a:srgbClr val="000000"/>
                </a:solidFill>
                <a:latin typeface="verdana" panose="020B0604030504040204" pitchFamily="34" charset="0"/>
                <a:ea typeface="宋体" panose="02010600030101010101" pitchFamily="2" charset="-122"/>
              </a:rPr>
              <a:t>unit</a:t>
            </a:r>
            <a:r>
              <a:rPr lang="zh-CN" altLang="en-US" dirty="0">
                <a:solidFill>
                  <a:srgbClr val="000000"/>
                </a:solidFill>
                <a:latin typeface="宋体" panose="02010600030101010101" pitchFamily="2" charset="-122"/>
                <a:ea typeface="宋体" panose="02010600030101010101" pitchFamily="2" charset="-122"/>
              </a:rPr>
              <a:t>）来指代。同时由于神经网络的表现形式是一个有向图，有时也会用“</a:t>
            </a:r>
            <a:r>
              <a:rPr lang="zh-CN" altLang="en-US" b="1" dirty="0">
                <a:solidFill>
                  <a:srgbClr val="000000"/>
                </a:solidFill>
                <a:latin typeface="宋体" panose="02010600030101010101" pitchFamily="2" charset="-122"/>
                <a:ea typeface="宋体" panose="02010600030101010101" pitchFamily="2" charset="-122"/>
              </a:rPr>
              <a:t>节点</a:t>
            </a:r>
            <a:r>
              <a:rPr lang="zh-CN" altLang="en-US" dirty="0">
                <a:solidFill>
                  <a:srgbClr val="000000"/>
                </a:solidFill>
                <a:latin typeface="宋体" panose="02010600030101010101" pitchFamily="2" charset="-122"/>
                <a:ea typeface="宋体" panose="02010600030101010101" pitchFamily="2" charset="-122"/>
              </a:rPr>
              <a:t>”（</a:t>
            </a:r>
            <a:r>
              <a:rPr lang="en-US" altLang="zh-CN" dirty="0">
                <a:solidFill>
                  <a:srgbClr val="000000"/>
                </a:solidFill>
                <a:latin typeface="verdana" panose="020B0604030504040204" pitchFamily="34" charset="0"/>
                <a:ea typeface="宋体" panose="02010600030101010101" pitchFamily="2" charset="-122"/>
              </a:rPr>
              <a:t>node</a:t>
            </a:r>
            <a:r>
              <a:rPr lang="zh-CN" altLang="en-US" dirty="0">
                <a:solidFill>
                  <a:srgbClr val="000000"/>
                </a:solidFill>
                <a:latin typeface="宋体" panose="02010600030101010101" pitchFamily="2" charset="-122"/>
                <a:ea typeface="宋体" panose="02010600030101010101" pitchFamily="2" charset="-122"/>
              </a:rPr>
              <a:t>）来表达同样的意思。</a:t>
            </a:r>
            <a:r>
              <a:rPr lang="zh-CN" altLang="en-US" dirty="0">
                <a:solidFill>
                  <a:srgbClr val="000000"/>
                </a:solidFill>
                <a:latin typeface="Verdana" panose="020B0604030504040204" pitchFamily="34" charset="0"/>
              </a:rPr>
              <a:t> </a:t>
            </a:r>
            <a:endParaRPr lang="zh-CN" altLang="en-US" dirty="0"/>
          </a:p>
        </p:txBody>
      </p:sp>
    </p:spTree>
    <p:extLst>
      <p:ext uri="{BB962C8B-B14F-4D97-AF65-F5344CB8AC3E}">
        <p14:creationId xmlns:p14="http://schemas.microsoft.com/office/powerpoint/2010/main" val="13944284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6771" y="429080"/>
            <a:ext cx="11285034" cy="2585323"/>
          </a:xfrm>
          <a:prstGeom prst="rect">
            <a:avLst/>
          </a:prstGeom>
        </p:spPr>
        <p:txBody>
          <a:bodyPr wrap="square">
            <a:spAutoFit/>
          </a:bodyPr>
          <a:lstStyle/>
          <a:p>
            <a:r>
              <a:rPr lang="zh-CN" altLang="en-US" b="1" dirty="0">
                <a:solidFill>
                  <a:srgbClr val="000000"/>
                </a:solidFill>
                <a:latin typeface="Verdana" panose="020B0604030504040204" pitchFamily="34" charset="0"/>
              </a:rPr>
              <a:t>三</a:t>
            </a:r>
            <a:r>
              <a:rPr lang="en-US" altLang="zh-CN" b="1" dirty="0">
                <a:solidFill>
                  <a:srgbClr val="000000"/>
                </a:solidFill>
                <a:latin typeface="Verdana" panose="020B0604030504040204" pitchFamily="34" charset="0"/>
              </a:rPr>
              <a:t>. </a:t>
            </a:r>
            <a:r>
              <a:rPr lang="zh-CN" altLang="en-US" b="1" dirty="0">
                <a:solidFill>
                  <a:srgbClr val="000000"/>
                </a:solidFill>
                <a:latin typeface="Verdana" panose="020B0604030504040204" pitchFamily="34" charset="0"/>
              </a:rPr>
              <a:t>单层神经网络（感知器）</a:t>
            </a:r>
            <a:endParaRPr lang="zh-CN" altLang="en-US" dirty="0">
              <a:solidFill>
                <a:srgbClr val="000000"/>
              </a:solidFill>
              <a:latin typeface="Verdana" panose="020B0604030504040204" pitchFamily="34" charset="0"/>
            </a:endParaRPr>
          </a:p>
          <a:p>
            <a:r>
              <a:rPr lang="zh-CN" altLang="en-US" b="1"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1.</a:t>
            </a:r>
            <a:r>
              <a:rPr lang="zh-CN" altLang="en-US" b="1" dirty="0">
                <a:solidFill>
                  <a:srgbClr val="000000"/>
                </a:solidFill>
                <a:latin typeface="Verdana" panose="020B0604030504040204" pitchFamily="34" charset="0"/>
              </a:rPr>
              <a:t>引子　</a:t>
            </a:r>
            <a:r>
              <a:rPr lang="zh-CN" altLang="en-US" dirty="0">
                <a:solidFill>
                  <a:srgbClr val="000000"/>
                </a:solidFill>
                <a:latin typeface="Verdana" panose="020B0604030504040204" pitchFamily="34" charset="0"/>
              </a:rPr>
              <a:t>　</a:t>
            </a:r>
          </a:p>
          <a:p>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1958</a:t>
            </a:r>
            <a:r>
              <a:rPr lang="zh-CN" altLang="en-US" dirty="0">
                <a:solidFill>
                  <a:srgbClr val="000000"/>
                </a:solidFill>
                <a:latin typeface="Verdana" panose="020B0604030504040204" pitchFamily="34" charset="0"/>
              </a:rPr>
              <a:t>年，计算科学家</a:t>
            </a:r>
            <a:r>
              <a:rPr lang="en-US" altLang="zh-CN" dirty="0">
                <a:solidFill>
                  <a:srgbClr val="000000"/>
                </a:solidFill>
                <a:latin typeface="Verdana" panose="020B0604030504040204" pitchFamily="34" charset="0"/>
              </a:rPr>
              <a:t>Rosenblatt</a:t>
            </a:r>
            <a:r>
              <a:rPr lang="zh-CN" altLang="en-US" dirty="0">
                <a:solidFill>
                  <a:srgbClr val="000000"/>
                </a:solidFill>
                <a:latin typeface="Verdana" panose="020B0604030504040204" pitchFamily="34" charset="0"/>
              </a:rPr>
              <a:t>提出了由两层神经元组成的神经网络。他给它起了一个名字</a:t>
            </a:r>
            <a:r>
              <a:rPr lang="en-US" altLang="zh-CN" dirty="0">
                <a:solidFill>
                  <a:srgbClr val="000000"/>
                </a:solidFill>
                <a:latin typeface="Verdana" panose="020B0604030504040204" pitchFamily="34" charset="0"/>
              </a:rPr>
              <a:t>--</a:t>
            </a:r>
            <a:r>
              <a:rPr lang="zh-CN" altLang="en-US" dirty="0">
                <a:solidFill>
                  <a:srgbClr val="000000"/>
                </a:solidFill>
                <a:latin typeface="宋体" panose="02010600030101010101" pitchFamily="2" charset="-122"/>
                <a:ea typeface="宋体" panose="02010600030101010101" pitchFamily="2" charset="-122"/>
              </a:rPr>
              <a:t>“感知器”</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Perceptron</a:t>
            </a:r>
            <a:r>
              <a:rPr lang="zh-CN" altLang="en-US" dirty="0">
                <a:solidFill>
                  <a:srgbClr val="000000"/>
                </a:solidFill>
                <a:latin typeface="Verdana" panose="020B0604030504040204" pitchFamily="34" charset="0"/>
              </a:rPr>
              <a:t>）（有的文献翻译成</a:t>
            </a:r>
            <a:r>
              <a:rPr lang="zh-CN" altLang="en-US" dirty="0">
                <a:solidFill>
                  <a:srgbClr val="000000"/>
                </a:solidFill>
                <a:latin typeface="宋体" panose="02010600030101010101" pitchFamily="2" charset="-122"/>
                <a:ea typeface="宋体" panose="02010600030101010101" pitchFamily="2" charset="-122"/>
              </a:rPr>
              <a:t>“感知机”，下文统一用“感知器”来指代</a:t>
            </a:r>
            <a:r>
              <a:rPr lang="zh-CN" altLang="en-US" dirty="0">
                <a:solidFill>
                  <a:srgbClr val="000000"/>
                </a:solidFill>
                <a:latin typeface="Verdana" panose="020B0604030504040204" pitchFamily="34" charset="0"/>
              </a:rPr>
              <a:t>）。</a:t>
            </a:r>
          </a:p>
          <a:p>
            <a:r>
              <a:rPr lang="zh-CN" altLang="en-US" dirty="0">
                <a:solidFill>
                  <a:srgbClr val="000000"/>
                </a:solidFill>
                <a:latin typeface="Verdana" panose="020B0604030504040204" pitchFamily="34" charset="0"/>
              </a:rPr>
              <a:t>　　感知器是当时首个可以学习的人工神经网络。</a:t>
            </a:r>
            <a:r>
              <a:rPr lang="en-US" altLang="zh-CN" dirty="0">
                <a:solidFill>
                  <a:srgbClr val="000000"/>
                </a:solidFill>
                <a:latin typeface="Verdana" panose="020B0604030504040204" pitchFamily="34" charset="0"/>
              </a:rPr>
              <a:t>Rosenblatt</a:t>
            </a:r>
            <a:r>
              <a:rPr lang="zh-CN" altLang="en-US" dirty="0">
                <a:solidFill>
                  <a:srgbClr val="000000"/>
                </a:solidFill>
                <a:latin typeface="Verdana" panose="020B0604030504040204" pitchFamily="34" charset="0"/>
              </a:rPr>
              <a:t>现场演示了其学习识别简单图像的过程，在当时的社会引起了轰动。</a:t>
            </a:r>
          </a:p>
          <a:p>
            <a:r>
              <a:rPr lang="zh-CN" altLang="en-US" dirty="0">
                <a:solidFill>
                  <a:srgbClr val="000000"/>
                </a:solidFill>
                <a:latin typeface="Verdana" panose="020B0604030504040204" pitchFamily="34" charset="0"/>
              </a:rPr>
              <a:t>　　人们认为已经发现了智能的奥秘，许多学者和科研机构纷纷投入到神经网络的研究中。美国军方大力资助了神经网络的研究，并认为神经网络比</a:t>
            </a:r>
            <a:r>
              <a:rPr lang="zh-CN" altLang="en-US" dirty="0">
                <a:solidFill>
                  <a:srgbClr val="000000"/>
                </a:solidFill>
                <a:latin typeface="宋体" panose="02010600030101010101" pitchFamily="2" charset="-122"/>
                <a:ea typeface="宋体" panose="02010600030101010101" pitchFamily="2" charset="-122"/>
              </a:rPr>
              <a:t>“原子弹工程”</a:t>
            </a:r>
            <a:r>
              <a:rPr lang="zh-CN" altLang="en-US" dirty="0">
                <a:solidFill>
                  <a:srgbClr val="000000"/>
                </a:solidFill>
                <a:latin typeface="Verdana" panose="020B0604030504040204" pitchFamily="34" charset="0"/>
              </a:rPr>
              <a:t>更重要。这段时间直到</a:t>
            </a:r>
            <a:r>
              <a:rPr lang="en-US" altLang="zh-CN" dirty="0">
                <a:solidFill>
                  <a:srgbClr val="000000"/>
                </a:solidFill>
                <a:latin typeface="Verdana" panose="020B0604030504040204" pitchFamily="34" charset="0"/>
              </a:rPr>
              <a:t>1969</a:t>
            </a:r>
            <a:r>
              <a:rPr lang="zh-CN" altLang="en-US" dirty="0">
                <a:solidFill>
                  <a:srgbClr val="000000"/>
                </a:solidFill>
                <a:latin typeface="Verdana" panose="020B0604030504040204" pitchFamily="34" charset="0"/>
              </a:rPr>
              <a:t>年才结束，这个时期可以看作神经网络的第一次高潮。</a:t>
            </a:r>
            <a:endParaRPr lang="zh-CN" altLang="en-US" b="0" i="0" dirty="0">
              <a:solidFill>
                <a:srgbClr val="000000"/>
              </a:solidFill>
              <a:effectLst/>
              <a:latin typeface="Verdana" panose="020B0604030504040204" pitchFamily="34" charset="0"/>
            </a:endParaRPr>
          </a:p>
        </p:txBody>
      </p:sp>
      <p:sp>
        <p:nvSpPr>
          <p:cNvPr id="3" name="Rectangle 1"/>
          <p:cNvSpPr>
            <a:spLocks noChangeArrowheads="1"/>
          </p:cNvSpPr>
          <p:nvPr/>
        </p:nvSpPr>
        <p:spPr bwMode="auto">
          <a:xfrm>
            <a:off x="-556631" y="586932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图11 Rosenblat与感知器 </a:t>
            </a:r>
            <a:endParaRPr kumimoji="0" lang="zh-CN" altLang="zh-CN" sz="14300" b="0" i="0" u="none" strike="noStrike" cap="none" normalizeH="0" baseline="0" dirty="0">
              <a:ln>
                <a:noFill/>
              </a:ln>
              <a:solidFill>
                <a:srgbClr val="000000"/>
              </a:solidFill>
              <a:effectLst/>
              <a:latin typeface="Verdana" panose="020B0604030504040204" pitchFamily="34" charset="0"/>
            </a:endParaRPr>
          </a:p>
        </p:txBody>
      </p:sp>
      <p:pic>
        <p:nvPicPr>
          <p:cNvPr id="9218" name="Picture 2" descr="http://images2015.cnblogs.com/blog/673793/201512/673793-20151221153812609-178415706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869" y="3303626"/>
            <a:ext cx="4953000" cy="2276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932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73150" y="448940"/>
            <a:ext cx="10400371" cy="923330"/>
          </a:xfrm>
          <a:prstGeom prst="rect">
            <a:avLst/>
          </a:prstGeom>
        </p:spPr>
        <p:txBody>
          <a:bodyPr wrap="square">
            <a:spAutoFit/>
          </a:bodyPr>
          <a:lstStyle/>
          <a:p>
            <a:r>
              <a:rPr lang="zh-CN" altLang="en-US" b="1"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2.</a:t>
            </a:r>
            <a:r>
              <a:rPr lang="zh-CN" altLang="en-US" b="1" dirty="0">
                <a:solidFill>
                  <a:srgbClr val="000000"/>
                </a:solidFill>
                <a:latin typeface="Verdana" panose="020B0604030504040204" pitchFamily="34" charset="0"/>
              </a:rPr>
              <a:t>结构</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下面来说明感知器模型。</a:t>
            </a:r>
          </a:p>
          <a:p>
            <a:r>
              <a:rPr lang="zh-CN" altLang="en-US" dirty="0">
                <a:solidFill>
                  <a:srgbClr val="000000"/>
                </a:solidFill>
                <a:latin typeface="Verdana" panose="020B0604030504040204" pitchFamily="34" charset="0"/>
              </a:rPr>
              <a:t>　　在原来</a:t>
            </a:r>
            <a:r>
              <a:rPr lang="en-US" altLang="zh-CN" dirty="0">
                <a:solidFill>
                  <a:srgbClr val="000000"/>
                </a:solidFill>
                <a:latin typeface="Verdana" panose="020B0604030504040204" pitchFamily="34" charset="0"/>
              </a:rPr>
              <a:t>MP</a:t>
            </a:r>
            <a:r>
              <a:rPr lang="zh-CN" altLang="en-US" dirty="0">
                <a:solidFill>
                  <a:srgbClr val="000000"/>
                </a:solidFill>
                <a:latin typeface="Verdana" panose="020B0604030504040204" pitchFamily="34" charset="0"/>
              </a:rPr>
              <a:t>模型的</a:t>
            </a:r>
            <a:r>
              <a:rPr lang="zh-CN" altLang="en-US" dirty="0">
                <a:solidFill>
                  <a:srgbClr val="000000"/>
                </a:solidFill>
                <a:latin typeface="宋体" panose="02010600030101010101" pitchFamily="2" charset="-122"/>
                <a:ea typeface="宋体" panose="02010600030101010101" pitchFamily="2" charset="-122"/>
              </a:rPr>
              <a:t>“输入”</a:t>
            </a:r>
            <a:r>
              <a:rPr lang="zh-CN" altLang="en-US" dirty="0">
                <a:solidFill>
                  <a:srgbClr val="000000"/>
                </a:solidFill>
                <a:latin typeface="Verdana" panose="020B0604030504040204" pitchFamily="34" charset="0"/>
              </a:rPr>
              <a:t>位置添加神经元节点，标志其为</a:t>
            </a:r>
            <a:r>
              <a:rPr lang="zh-CN" altLang="en-US" dirty="0">
                <a:solidFill>
                  <a:srgbClr val="000000"/>
                </a:solidFill>
                <a:latin typeface="宋体" panose="02010600030101010101" pitchFamily="2" charset="-122"/>
                <a:ea typeface="宋体" panose="02010600030101010101" pitchFamily="2" charset="-122"/>
              </a:rPr>
              <a:t>“输入单元”</a:t>
            </a:r>
            <a:r>
              <a:rPr lang="zh-CN" altLang="en-US" dirty="0">
                <a:solidFill>
                  <a:srgbClr val="000000"/>
                </a:solidFill>
                <a:latin typeface="Verdana" panose="020B0604030504040204" pitchFamily="34" charset="0"/>
              </a:rPr>
              <a:t>。其余不变，于是</a:t>
            </a:r>
            <a:endParaRPr lang="zh-CN" altLang="en-US" b="0" i="0" dirty="0">
              <a:solidFill>
                <a:srgbClr val="000000"/>
              </a:solidFill>
              <a:effectLst/>
              <a:latin typeface="Verdana" panose="020B0604030504040204" pitchFamily="34" charset="0"/>
            </a:endParaRPr>
          </a:p>
        </p:txBody>
      </p:sp>
      <p:pic>
        <p:nvPicPr>
          <p:cNvPr id="10244" name="Picture 4" descr="http://images2015.cnblogs.com/blog/673793/201512/673793-20151221151959015-18768910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3150" y="2038542"/>
            <a:ext cx="2933700" cy="322897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4465320" y="2603415"/>
            <a:ext cx="7399020" cy="1323439"/>
          </a:xfrm>
          <a:prstGeom prst="rect">
            <a:avLst/>
          </a:prstGeom>
        </p:spPr>
        <p:txBody>
          <a:bodyPr wrap="square">
            <a:spAutoFit/>
          </a:bodyPr>
          <a:lstStyle/>
          <a:p>
            <a:r>
              <a:rPr lang="zh-CN" altLang="en-US" sz="1600" dirty="0"/>
              <a:t>我们把需要计算的层次称之为“计算层”，并把拥有一个计算层的网络称之为“单层神经网络”。有一些文献会按照网络拥有的层数来命名，例如把“感知器”称为两层神经网络。但在本文里，我们根据计算层的数量来命名。</a:t>
            </a:r>
          </a:p>
          <a:p>
            <a:r>
              <a:rPr lang="zh-CN" altLang="en-US" sz="1600" dirty="0"/>
              <a:t>　　假如我们要预测的目标不再是一个值，而是一个向量，例如</a:t>
            </a:r>
            <a:r>
              <a:rPr lang="en-US" altLang="zh-CN" sz="1600" dirty="0"/>
              <a:t>[2,3]</a:t>
            </a:r>
            <a:r>
              <a:rPr lang="zh-CN" altLang="en-US" sz="1600" dirty="0"/>
              <a:t>。那么可以在输出层再增加一个“输出单元”。</a:t>
            </a:r>
          </a:p>
        </p:txBody>
      </p:sp>
      <p:sp>
        <p:nvSpPr>
          <p:cNvPr id="6" name="矩形 5"/>
          <p:cNvSpPr/>
          <p:nvPr/>
        </p:nvSpPr>
        <p:spPr>
          <a:xfrm>
            <a:off x="4465320" y="1649269"/>
            <a:ext cx="7181850" cy="861774"/>
          </a:xfrm>
          <a:prstGeom prst="rect">
            <a:avLst/>
          </a:prstGeom>
        </p:spPr>
        <p:txBody>
          <a:bodyPr wrap="square">
            <a:spAutoFit/>
          </a:bodyPr>
          <a:lstStyle/>
          <a:p>
            <a:r>
              <a:rPr lang="zh-CN" altLang="en-US" dirty="0">
                <a:solidFill>
                  <a:srgbClr val="000000"/>
                </a:solidFill>
                <a:latin typeface="Verdana" panose="020B0604030504040204" pitchFamily="34" charset="0"/>
              </a:rPr>
              <a:t>　</a:t>
            </a:r>
            <a:r>
              <a:rPr lang="zh-CN" altLang="en-US" sz="1600" dirty="0">
                <a:solidFill>
                  <a:srgbClr val="000000"/>
                </a:solidFill>
                <a:latin typeface="宋体" panose="02010600030101010101" pitchFamily="2" charset="-122"/>
                <a:ea typeface="宋体" panose="02010600030101010101" pitchFamily="2" charset="-122"/>
              </a:rPr>
              <a:t>在“感知器”中</a:t>
            </a:r>
            <a:r>
              <a:rPr lang="zh-CN" altLang="en-US" sz="1600" dirty="0">
                <a:solidFill>
                  <a:srgbClr val="000000"/>
                </a:solidFill>
                <a:latin typeface="Verdana" panose="020B0604030504040204" pitchFamily="34" charset="0"/>
              </a:rPr>
              <a:t>，有两个层次。分别是输入层和输出层。</a:t>
            </a:r>
            <a:r>
              <a:rPr lang="zh-CN" altLang="en-US" sz="1600" dirty="0">
                <a:solidFill>
                  <a:srgbClr val="000000"/>
                </a:solidFill>
                <a:latin typeface="宋体" panose="02010600030101010101" pitchFamily="2" charset="-122"/>
                <a:ea typeface="宋体" panose="02010600030101010101" pitchFamily="2" charset="-122"/>
              </a:rPr>
              <a:t>输入层里的“输入单元”只负责传输数据，</a:t>
            </a:r>
            <a:r>
              <a:rPr lang="zh-CN" altLang="en-US" sz="1600" dirty="0">
                <a:solidFill>
                  <a:srgbClr val="000000"/>
                </a:solidFill>
                <a:latin typeface="Verdana" panose="020B0604030504040204" pitchFamily="34" charset="0"/>
              </a:rPr>
              <a:t>不做计算。</a:t>
            </a:r>
            <a:r>
              <a:rPr lang="zh-CN" altLang="en-US" sz="1600" dirty="0">
                <a:solidFill>
                  <a:srgbClr val="000000"/>
                </a:solidFill>
                <a:latin typeface="宋体" panose="02010600030101010101" pitchFamily="2" charset="-122"/>
                <a:ea typeface="宋体" panose="02010600030101010101" pitchFamily="2" charset="-122"/>
              </a:rPr>
              <a:t>输出层里的“输出单元”则需要对前面一层的输入进行计算。</a:t>
            </a:r>
            <a:endParaRPr lang="zh-CN" altLang="en-US" sz="1600" dirty="0"/>
          </a:p>
        </p:txBody>
      </p:sp>
      <p:pic>
        <p:nvPicPr>
          <p:cNvPr id="10248" name="Picture 8" descr="http://images2015.cnblogs.com/blog/673793/201512/673793-20151230204223917-57992614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8946" y="3957670"/>
            <a:ext cx="4747894" cy="261969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7218391" y="4745400"/>
            <a:ext cx="4681090" cy="369332"/>
          </a:xfrm>
          <a:prstGeom prst="rect">
            <a:avLst/>
          </a:prstGeom>
        </p:spPr>
        <p:txBody>
          <a:bodyPr wrap="none">
            <a:spAutoFit/>
          </a:bodyPr>
          <a:lstStyle/>
          <a:p>
            <a:r>
              <a:rPr lang="zh-CN" altLang="en-US" dirty="0">
                <a:solidFill>
                  <a:srgbClr val="000000"/>
                </a:solidFill>
                <a:latin typeface="Verdana" panose="020B0604030504040204" pitchFamily="34" charset="0"/>
              </a:rPr>
              <a:t>可以看到，</a:t>
            </a:r>
            <a:r>
              <a:rPr lang="en-US" altLang="zh-CN" dirty="0">
                <a:solidFill>
                  <a:srgbClr val="000000"/>
                </a:solidFill>
                <a:latin typeface="Verdana" panose="020B0604030504040204" pitchFamily="34" charset="0"/>
              </a:rPr>
              <a:t>z</a:t>
            </a:r>
            <a:r>
              <a:rPr lang="en-US" altLang="zh-CN" baseline="-25000" dirty="0">
                <a:solidFill>
                  <a:srgbClr val="000000"/>
                </a:solidFill>
                <a:latin typeface="Verdana" panose="020B0604030504040204" pitchFamily="34" charset="0"/>
              </a:rPr>
              <a:t>1</a:t>
            </a:r>
            <a:r>
              <a:rPr lang="zh-CN" altLang="en-US" dirty="0">
                <a:solidFill>
                  <a:srgbClr val="000000"/>
                </a:solidFill>
                <a:latin typeface="Verdana" panose="020B0604030504040204" pitchFamily="34" charset="0"/>
              </a:rPr>
              <a:t>的计算跟原先的</a:t>
            </a:r>
            <a:r>
              <a:rPr lang="en-US" altLang="zh-CN" dirty="0">
                <a:solidFill>
                  <a:srgbClr val="000000"/>
                </a:solidFill>
                <a:latin typeface="Verdana" panose="020B0604030504040204" pitchFamily="34" charset="0"/>
              </a:rPr>
              <a:t>z</a:t>
            </a:r>
            <a:r>
              <a:rPr lang="zh-CN" altLang="en-US" dirty="0">
                <a:solidFill>
                  <a:srgbClr val="000000"/>
                </a:solidFill>
                <a:latin typeface="Verdana" panose="020B0604030504040204" pitchFamily="34" charset="0"/>
              </a:rPr>
              <a:t>并没有区别。</a:t>
            </a:r>
            <a:endParaRPr lang="zh-CN" altLang="en-US" dirty="0"/>
          </a:p>
        </p:txBody>
      </p:sp>
    </p:spTree>
    <p:extLst>
      <p:ext uri="{BB962C8B-B14F-4D97-AF65-F5344CB8AC3E}">
        <p14:creationId xmlns:p14="http://schemas.microsoft.com/office/powerpoint/2010/main" val="3622688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33742" y="1219885"/>
            <a:ext cx="5833110" cy="646331"/>
          </a:xfrm>
          <a:prstGeom prst="rect">
            <a:avLst/>
          </a:prstGeom>
        </p:spPr>
        <p:txBody>
          <a:bodyPr wrap="square">
            <a:spAutoFit/>
          </a:bodyPr>
          <a:lstStyle/>
          <a:p>
            <a:r>
              <a:rPr lang="zh-CN" altLang="en-US" dirty="0">
                <a:solidFill>
                  <a:srgbClr val="000000"/>
                </a:solidFill>
                <a:latin typeface="Verdana" panose="020B0604030504040204" pitchFamily="34" charset="0"/>
              </a:rPr>
              <a:t>我们已知一个神经元的输出可以向多个神经元传递，因此</a:t>
            </a:r>
            <a:r>
              <a:rPr lang="en-US" altLang="zh-CN" dirty="0">
                <a:solidFill>
                  <a:srgbClr val="000000"/>
                </a:solidFill>
                <a:latin typeface="Verdana" panose="020B0604030504040204" pitchFamily="34" charset="0"/>
              </a:rPr>
              <a:t>z</a:t>
            </a:r>
            <a:r>
              <a:rPr lang="en-US" altLang="zh-CN" baseline="-25000"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的计算公式如下图。</a:t>
            </a:r>
            <a:endParaRPr lang="zh-CN" altLang="en-US" dirty="0"/>
          </a:p>
        </p:txBody>
      </p:sp>
      <p:pic>
        <p:nvPicPr>
          <p:cNvPr id="11266" name="Picture 2" descr="http://images2015.cnblogs.com/blog/673793/201512/673793-20151230204258057-821267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3742" y="2175510"/>
            <a:ext cx="5386513" cy="34956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499860" y="3814495"/>
            <a:ext cx="5833110" cy="646331"/>
          </a:xfrm>
          <a:prstGeom prst="rect">
            <a:avLst/>
          </a:prstGeom>
        </p:spPr>
        <p:txBody>
          <a:bodyPr wrap="square">
            <a:spAutoFit/>
          </a:bodyPr>
          <a:lstStyle/>
          <a:p>
            <a:r>
              <a:rPr lang="zh-CN" altLang="en-US" dirty="0">
                <a:solidFill>
                  <a:srgbClr val="000000"/>
                </a:solidFill>
                <a:latin typeface="Verdana" panose="020B0604030504040204" pitchFamily="34" charset="0"/>
              </a:rPr>
              <a:t>　可以看到，</a:t>
            </a:r>
            <a:r>
              <a:rPr lang="en-US" altLang="zh-CN" dirty="0">
                <a:solidFill>
                  <a:srgbClr val="000000"/>
                </a:solidFill>
                <a:latin typeface="Verdana" panose="020B0604030504040204" pitchFamily="34" charset="0"/>
              </a:rPr>
              <a:t>z</a:t>
            </a:r>
            <a:r>
              <a:rPr lang="en-US" altLang="zh-CN" baseline="-25000"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的计算中除了三个新的权值：</a:t>
            </a:r>
            <a:r>
              <a:rPr lang="en-US" altLang="zh-CN" dirty="0">
                <a:solidFill>
                  <a:srgbClr val="000000"/>
                </a:solidFill>
                <a:latin typeface="verdana" panose="020B0604030504040204" pitchFamily="34" charset="0"/>
              </a:rPr>
              <a:t>w</a:t>
            </a:r>
            <a:r>
              <a:rPr lang="en-US" altLang="zh-CN" baseline="-25000" dirty="0">
                <a:solidFill>
                  <a:srgbClr val="000000"/>
                </a:solidFill>
                <a:latin typeface="verdana" panose="020B0604030504040204" pitchFamily="34" charset="0"/>
              </a:rPr>
              <a:t>4</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w</a:t>
            </a:r>
            <a:r>
              <a:rPr lang="en-US" altLang="zh-CN" baseline="-25000" dirty="0">
                <a:solidFill>
                  <a:srgbClr val="000000"/>
                </a:solidFill>
                <a:latin typeface="verdana" panose="020B0604030504040204" pitchFamily="34" charset="0"/>
              </a:rPr>
              <a:t>5</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w</a:t>
            </a:r>
            <a:r>
              <a:rPr lang="en-US" altLang="zh-CN" baseline="-25000" dirty="0">
                <a:solidFill>
                  <a:srgbClr val="000000"/>
                </a:solidFill>
                <a:latin typeface="verdana" panose="020B0604030504040204" pitchFamily="34" charset="0"/>
              </a:rPr>
              <a:t>6</a:t>
            </a:r>
            <a:r>
              <a:rPr lang="zh-CN" altLang="en-US" dirty="0">
                <a:solidFill>
                  <a:srgbClr val="000000"/>
                </a:solidFill>
                <a:latin typeface="verdana" panose="020B0604030504040204" pitchFamily="34" charset="0"/>
              </a:rPr>
              <a:t>以外，其他与</a:t>
            </a:r>
            <a:r>
              <a:rPr lang="en-US" altLang="zh-CN" dirty="0">
                <a:solidFill>
                  <a:srgbClr val="000000"/>
                </a:solidFill>
                <a:latin typeface="verdana" panose="020B0604030504040204" pitchFamily="34" charset="0"/>
              </a:rPr>
              <a:t>z</a:t>
            </a:r>
            <a:r>
              <a:rPr lang="en-US" altLang="zh-CN" baseline="-25000" dirty="0">
                <a:solidFill>
                  <a:srgbClr val="000000"/>
                </a:solidFill>
                <a:latin typeface="verdana" panose="020B0604030504040204" pitchFamily="34" charset="0"/>
              </a:rPr>
              <a:t>1</a:t>
            </a:r>
            <a:r>
              <a:rPr lang="zh-CN" altLang="en-US" dirty="0">
                <a:solidFill>
                  <a:srgbClr val="000000"/>
                </a:solidFill>
                <a:latin typeface="verdana" panose="020B0604030504040204" pitchFamily="34" charset="0"/>
              </a:rPr>
              <a:t>是一样的</a:t>
            </a:r>
            <a:r>
              <a:rPr lang="zh-CN" altLang="en-US" dirty="0">
                <a:solidFill>
                  <a:srgbClr val="000000"/>
                </a:solidFill>
                <a:latin typeface="Verdana" panose="020B0604030504040204" pitchFamily="34" charset="0"/>
              </a:rPr>
              <a:t>。</a:t>
            </a:r>
            <a:endParaRPr lang="zh-CN" altLang="en-US" dirty="0"/>
          </a:p>
        </p:txBody>
      </p:sp>
    </p:spTree>
    <p:extLst>
      <p:ext uri="{BB962C8B-B14F-4D97-AF65-F5344CB8AC3E}">
        <p14:creationId xmlns:p14="http://schemas.microsoft.com/office/powerpoint/2010/main" val="21984463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6537" y="480613"/>
            <a:ext cx="6096000" cy="923330"/>
          </a:xfrm>
          <a:prstGeom prst="rect">
            <a:avLst/>
          </a:prstGeom>
        </p:spPr>
        <p:txBody>
          <a:bodyPr>
            <a:spAutoFit/>
          </a:bodyPr>
          <a:lstStyle/>
          <a:p>
            <a:r>
              <a:rPr lang="zh-CN" altLang="en-US" dirty="0">
                <a:solidFill>
                  <a:srgbClr val="000000"/>
                </a:solidFill>
                <a:latin typeface="Verdana" panose="020B0604030504040204" pitchFamily="34" charset="0"/>
              </a:rPr>
              <a:t>　整个网络的输出如下图。</a:t>
            </a:r>
          </a:p>
          <a:p>
            <a:br>
              <a:rPr lang="zh-CN" altLang="en-US" dirty="0"/>
            </a:br>
            <a:endParaRPr lang="zh-CN" altLang="en-US" dirty="0"/>
          </a:p>
        </p:txBody>
      </p:sp>
      <p:pic>
        <p:nvPicPr>
          <p:cNvPr id="12290" name="Picture 2" descr="http://images2015.cnblogs.com/blog/673793/201512/673793-20151230204606760-6102645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562963"/>
            <a:ext cx="57531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802351" y="321593"/>
            <a:ext cx="6096000" cy="1754326"/>
          </a:xfrm>
          <a:prstGeom prst="rect">
            <a:avLst/>
          </a:prstGeom>
        </p:spPr>
        <p:txBody>
          <a:bodyPr>
            <a:spAutoFit/>
          </a:bodyPr>
          <a:lstStyle/>
          <a:p>
            <a:r>
              <a:rPr lang="zh-CN" altLang="en-US" dirty="0">
                <a:solidFill>
                  <a:srgbClr val="000000"/>
                </a:solidFill>
                <a:latin typeface="times new roman" panose="02020603050405020304" pitchFamily="18" charset="0"/>
              </a:rPr>
              <a:t>改用二维的下标，用</a:t>
            </a:r>
            <a:r>
              <a:rPr lang="en-US" altLang="zh-CN" dirty="0" err="1">
                <a:solidFill>
                  <a:srgbClr val="000000"/>
                </a:solidFill>
                <a:latin typeface="verdana" panose="020B0604030504040204" pitchFamily="34" charset="0"/>
              </a:rPr>
              <a:t>w</a:t>
            </a:r>
            <a:r>
              <a:rPr lang="en-US" altLang="zh-CN" baseline="-25000" dirty="0" err="1">
                <a:solidFill>
                  <a:srgbClr val="000000"/>
                </a:solidFill>
                <a:latin typeface="verdana" panose="020B0604030504040204" pitchFamily="34" charset="0"/>
              </a:rPr>
              <a:t>x,y</a:t>
            </a:r>
            <a:r>
              <a:rPr lang="zh-CN" altLang="en-US" dirty="0">
                <a:solidFill>
                  <a:srgbClr val="000000"/>
                </a:solidFill>
                <a:latin typeface="verdana" panose="020B0604030504040204" pitchFamily="34" charset="0"/>
              </a:rPr>
              <a:t>来表达一个权值</a:t>
            </a:r>
            <a:r>
              <a:rPr lang="zh-CN" altLang="en-US" dirty="0">
                <a:solidFill>
                  <a:srgbClr val="000000"/>
                </a:solidFill>
                <a:latin typeface="times new roman" panose="02020603050405020304" pitchFamily="18" charset="0"/>
              </a:rPr>
              <a:t>。下标中的</a:t>
            </a:r>
            <a:r>
              <a:rPr lang="en-US" altLang="zh-CN" dirty="0">
                <a:solidFill>
                  <a:srgbClr val="000000"/>
                </a:solidFill>
                <a:latin typeface="verdana" panose="020B0604030504040204" pitchFamily="34" charset="0"/>
              </a:rPr>
              <a:t>x</a:t>
            </a:r>
            <a:r>
              <a:rPr lang="zh-CN" altLang="en-US" dirty="0">
                <a:solidFill>
                  <a:srgbClr val="000000"/>
                </a:solidFill>
                <a:latin typeface="times new roman" panose="02020603050405020304" pitchFamily="18" charset="0"/>
              </a:rPr>
              <a:t>代表后一层神经元的序号，而</a:t>
            </a:r>
            <a:r>
              <a:rPr lang="en-US" altLang="zh-CN" dirty="0">
                <a:solidFill>
                  <a:srgbClr val="000000"/>
                </a:solidFill>
                <a:latin typeface="verdana" panose="020B0604030504040204" pitchFamily="34" charset="0"/>
              </a:rPr>
              <a:t>y</a:t>
            </a:r>
            <a:r>
              <a:rPr lang="zh-CN" altLang="en-US" dirty="0">
                <a:solidFill>
                  <a:srgbClr val="000000"/>
                </a:solidFill>
                <a:latin typeface="times new roman" panose="02020603050405020304" pitchFamily="18" charset="0"/>
              </a:rPr>
              <a:t>代表前一层神经元的序号（序号的顺序从上到下）。</a:t>
            </a:r>
            <a:endParaRPr lang="zh-CN" altLang="en-US" dirty="0">
              <a:solidFill>
                <a:srgbClr val="000000"/>
              </a:solidFill>
              <a:latin typeface="Verdana" panose="020B0604030504040204" pitchFamily="34" charset="0"/>
            </a:endParaRPr>
          </a:p>
          <a:p>
            <a:r>
              <a:rPr lang="zh-CN" altLang="en-US" dirty="0">
                <a:solidFill>
                  <a:srgbClr val="000000"/>
                </a:solidFill>
                <a:latin typeface="times new roman" panose="02020603050405020304" pitchFamily="18" charset="0"/>
              </a:rPr>
              <a:t>　　例如，</a:t>
            </a:r>
            <a:r>
              <a:rPr lang="en-US" altLang="zh-CN" dirty="0">
                <a:solidFill>
                  <a:srgbClr val="000000"/>
                </a:solidFill>
                <a:latin typeface="verdana" panose="020B0604030504040204" pitchFamily="34" charset="0"/>
              </a:rPr>
              <a:t>w</a:t>
            </a:r>
            <a:r>
              <a:rPr lang="en-US" altLang="zh-CN" baseline="-25000" dirty="0">
                <a:solidFill>
                  <a:srgbClr val="000000"/>
                </a:solidFill>
                <a:latin typeface="verdana" panose="020B0604030504040204" pitchFamily="34" charset="0"/>
              </a:rPr>
              <a:t>1,2</a:t>
            </a:r>
            <a:r>
              <a:rPr lang="zh-CN" altLang="en-US" dirty="0">
                <a:solidFill>
                  <a:srgbClr val="000000"/>
                </a:solidFill>
                <a:latin typeface="times new roman" panose="02020603050405020304" pitchFamily="18" charset="0"/>
              </a:rPr>
              <a:t>代表后一层的第</a:t>
            </a:r>
            <a:r>
              <a:rPr lang="en-US" altLang="zh-CN" dirty="0">
                <a:solidFill>
                  <a:srgbClr val="000000"/>
                </a:solidFill>
                <a:latin typeface="times new roman" panose="02020603050405020304" pitchFamily="18" charset="0"/>
              </a:rPr>
              <a:t>1</a:t>
            </a:r>
            <a:r>
              <a:rPr lang="zh-CN" altLang="en-US" dirty="0">
                <a:solidFill>
                  <a:srgbClr val="000000"/>
                </a:solidFill>
                <a:latin typeface="times new roman" panose="02020603050405020304" pitchFamily="18" charset="0"/>
              </a:rPr>
              <a:t>个神经元与前一层的第</a:t>
            </a:r>
            <a:r>
              <a:rPr lang="en-US" altLang="zh-CN" dirty="0">
                <a:solidFill>
                  <a:srgbClr val="000000"/>
                </a:solidFill>
                <a:latin typeface="times new roman" panose="02020603050405020304" pitchFamily="18" charset="0"/>
              </a:rPr>
              <a:t>2</a:t>
            </a:r>
            <a:r>
              <a:rPr lang="zh-CN" altLang="en-US" dirty="0">
                <a:solidFill>
                  <a:srgbClr val="000000"/>
                </a:solidFill>
                <a:latin typeface="times new roman" panose="02020603050405020304" pitchFamily="18" charset="0"/>
              </a:rPr>
              <a:t>个神经元的连接的权值（这种标记方式参照了</a:t>
            </a:r>
            <a:r>
              <a:rPr lang="en-US" altLang="zh-CN" dirty="0">
                <a:solidFill>
                  <a:srgbClr val="000000"/>
                </a:solidFill>
                <a:latin typeface="verdana" panose="020B0604030504040204" pitchFamily="34" charset="0"/>
              </a:rPr>
              <a:t>Andrew Ng</a:t>
            </a:r>
            <a:r>
              <a:rPr lang="zh-CN" altLang="en-US" dirty="0">
                <a:solidFill>
                  <a:srgbClr val="000000"/>
                </a:solidFill>
                <a:latin typeface="times new roman" panose="02020603050405020304" pitchFamily="18" charset="0"/>
              </a:rPr>
              <a:t>的课件）。根据以上方法标记，我们有了下图。</a:t>
            </a:r>
            <a:endParaRPr lang="zh-CN" altLang="en-US" b="0" i="0" dirty="0">
              <a:solidFill>
                <a:srgbClr val="000000"/>
              </a:solidFill>
              <a:effectLst/>
              <a:latin typeface="Verdana" panose="020B0604030504040204" pitchFamily="34" charset="0"/>
            </a:endParaRPr>
          </a:p>
        </p:txBody>
      </p:sp>
      <p:pic>
        <p:nvPicPr>
          <p:cNvPr id="12292" name="Picture 4" descr="http://images2015.cnblogs.com/blog/673793/201512/673793-20151230205437995-67385664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3419" y="2354766"/>
            <a:ext cx="6000750" cy="39719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298919" y="6326691"/>
            <a:ext cx="2315057" cy="369332"/>
          </a:xfrm>
          <a:prstGeom prst="rect">
            <a:avLst/>
          </a:prstGeom>
        </p:spPr>
        <p:txBody>
          <a:bodyPr wrap="none">
            <a:spAutoFit/>
          </a:bodyPr>
          <a:lstStyle/>
          <a:p>
            <a:r>
              <a:rPr lang="zh-CN" altLang="en-US" dirty="0">
                <a:solidFill>
                  <a:srgbClr val="000000"/>
                </a:solidFill>
                <a:latin typeface="黑体" panose="02010609060101010101" pitchFamily="49" charset="-122"/>
                <a:ea typeface="黑体" panose="02010609060101010101" pitchFamily="49" charset="-122"/>
              </a:rPr>
              <a:t> 单层神经网络</a:t>
            </a:r>
            <a:r>
              <a:rPr lang="en-US" altLang="zh-CN" dirty="0">
                <a:solidFill>
                  <a:srgbClr val="000000"/>
                </a:solidFill>
                <a:latin typeface="黑体" panose="02010609060101010101" pitchFamily="49" charset="-122"/>
                <a:ea typeface="黑体" panose="02010609060101010101" pitchFamily="49" charset="-122"/>
              </a:rPr>
              <a:t>(</a:t>
            </a:r>
            <a:r>
              <a:rPr lang="zh-CN" altLang="en-US" dirty="0">
                <a:solidFill>
                  <a:srgbClr val="000000"/>
                </a:solidFill>
                <a:latin typeface="黑体" panose="02010609060101010101" pitchFamily="49" charset="-122"/>
                <a:ea typeface="黑体" panose="02010609060101010101" pitchFamily="49" charset="-122"/>
              </a:rPr>
              <a:t>扩展</a:t>
            </a:r>
            <a:r>
              <a:rPr lang="en-US" altLang="zh-CN" dirty="0">
                <a:solidFill>
                  <a:srgbClr val="000000"/>
                </a:solidFill>
                <a:latin typeface="黑体" panose="02010609060101010101" pitchFamily="49" charset="-122"/>
                <a:ea typeface="黑体" panose="02010609060101010101" pitchFamily="49" charset="-122"/>
              </a:rPr>
              <a:t>)</a:t>
            </a:r>
            <a:endParaRPr lang="zh-CN" altLang="en-US" dirty="0"/>
          </a:p>
        </p:txBody>
      </p:sp>
    </p:spTree>
    <p:extLst>
      <p:ext uri="{BB962C8B-B14F-4D97-AF65-F5344CB8AC3E}">
        <p14:creationId xmlns:p14="http://schemas.microsoft.com/office/powerpoint/2010/main" val="3321727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9863" y="396748"/>
            <a:ext cx="11385395" cy="1754326"/>
          </a:xfrm>
          <a:prstGeom prst="rect">
            <a:avLst/>
          </a:prstGeom>
        </p:spPr>
        <p:txBody>
          <a:bodyPr wrap="square">
            <a:spAutoFit/>
          </a:bodyPr>
          <a:lstStyle/>
          <a:p>
            <a:r>
              <a:rPr lang="zh-CN" altLang="en-US" dirty="0">
                <a:solidFill>
                  <a:srgbClr val="000000"/>
                </a:solidFill>
                <a:latin typeface="宋体" panose="02010600030101010101" pitchFamily="2" charset="-122"/>
                <a:ea typeface="宋体" panose="02010600030101010101" pitchFamily="2" charset="-122"/>
              </a:rPr>
              <a:t>两个公式就是线性代数方程组。因此可以用矩阵乘法来表达这两个公式。</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宋体" panose="02010600030101010101" pitchFamily="2" charset="-122"/>
              </a:rPr>
              <a:t>　　例如，输入的变量是</a:t>
            </a:r>
            <a:r>
              <a:rPr lang="en-US" altLang="zh-CN" dirty="0">
                <a:solidFill>
                  <a:srgbClr val="000000"/>
                </a:solidFill>
                <a:latin typeface="verdana" panose="020B0604030504040204" pitchFamily="34" charset="0"/>
                <a:ea typeface="宋体" panose="02010600030101010101" pitchFamily="2" charset="-122"/>
              </a:rPr>
              <a:t>[a</a:t>
            </a:r>
            <a:r>
              <a:rPr lang="en-US" altLang="zh-CN" baseline="-25000" dirty="0">
                <a:solidFill>
                  <a:srgbClr val="000000"/>
                </a:solidFill>
                <a:latin typeface="verdana" panose="020B0604030504040204" pitchFamily="34" charset="0"/>
                <a:ea typeface="宋体" panose="02010600030101010101" pitchFamily="2" charset="-122"/>
              </a:rPr>
              <a:t>1</a:t>
            </a:r>
            <a:r>
              <a:rPr lang="zh-CN" altLang="en-US" dirty="0">
                <a:solidFill>
                  <a:srgbClr val="000000"/>
                </a:solidFill>
                <a:latin typeface="verdana" panose="020B0604030504040204" pitchFamily="34" charset="0"/>
                <a:ea typeface="宋体" panose="02010600030101010101" pitchFamily="2" charset="-122"/>
              </a:rPr>
              <a:t>，</a:t>
            </a:r>
            <a:r>
              <a:rPr lang="en-US" altLang="zh-CN" dirty="0">
                <a:solidFill>
                  <a:srgbClr val="000000"/>
                </a:solidFill>
                <a:latin typeface="verdana" panose="020B0604030504040204" pitchFamily="34" charset="0"/>
                <a:ea typeface="宋体" panose="02010600030101010101" pitchFamily="2" charset="-122"/>
              </a:rPr>
              <a:t>a</a:t>
            </a:r>
            <a:r>
              <a:rPr lang="en-US" altLang="zh-CN" baseline="-25000" dirty="0">
                <a:solidFill>
                  <a:srgbClr val="000000"/>
                </a:solidFill>
                <a:latin typeface="verdana" panose="020B0604030504040204" pitchFamily="34" charset="0"/>
                <a:ea typeface="宋体" panose="02010600030101010101" pitchFamily="2" charset="-122"/>
              </a:rPr>
              <a:t>2</a:t>
            </a:r>
            <a:r>
              <a:rPr lang="zh-CN" altLang="en-US" dirty="0">
                <a:solidFill>
                  <a:srgbClr val="000000"/>
                </a:solidFill>
                <a:latin typeface="verdana" panose="020B0604030504040204" pitchFamily="34" charset="0"/>
                <a:ea typeface="宋体" panose="02010600030101010101" pitchFamily="2" charset="-122"/>
              </a:rPr>
              <a:t>，</a:t>
            </a:r>
            <a:r>
              <a:rPr lang="en-US" altLang="zh-CN" dirty="0">
                <a:solidFill>
                  <a:srgbClr val="000000"/>
                </a:solidFill>
                <a:latin typeface="verdana" panose="020B0604030504040204" pitchFamily="34" charset="0"/>
                <a:ea typeface="宋体" panose="02010600030101010101" pitchFamily="2" charset="-122"/>
              </a:rPr>
              <a:t>a</a:t>
            </a:r>
            <a:r>
              <a:rPr lang="en-US" altLang="zh-CN" baseline="-25000" dirty="0">
                <a:solidFill>
                  <a:srgbClr val="000000"/>
                </a:solidFill>
                <a:latin typeface="verdana" panose="020B0604030504040204" pitchFamily="34" charset="0"/>
                <a:ea typeface="宋体" panose="02010600030101010101" pitchFamily="2" charset="-122"/>
              </a:rPr>
              <a:t>3</a:t>
            </a:r>
            <a:r>
              <a:rPr lang="en-US" altLang="zh-CN" dirty="0">
                <a:solidFill>
                  <a:srgbClr val="000000"/>
                </a:solidFill>
                <a:latin typeface="verdana" panose="020B0604030504040204" pitchFamily="34" charset="0"/>
                <a:ea typeface="宋体" panose="02010600030101010101" pitchFamily="2" charset="-122"/>
              </a:rPr>
              <a:t>]</a:t>
            </a:r>
            <a:r>
              <a:rPr lang="en-US" altLang="zh-CN" baseline="30000" dirty="0">
                <a:solidFill>
                  <a:srgbClr val="000000"/>
                </a:solidFill>
                <a:latin typeface="verdana" panose="020B0604030504040204" pitchFamily="34" charset="0"/>
                <a:ea typeface="宋体" panose="02010600030101010101" pitchFamily="2" charset="-122"/>
              </a:rPr>
              <a:t>T</a:t>
            </a:r>
            <a:r>
              <a:rPr lang="zh-CN" altLang="en-US" dirty="0">
                <a:solidFill>
                  <a:srgbClr val="000000"/>
                </a:solidFill>
                <a:latin typeface="宋体" panose="02010600030101010101" pitchFamily="2" charset="-122"/>
                <a:ea typeface="宋体" panose="02010600030101010101" pitchFamily="2" charset="-122"/>
              </a:rPr>
              <a:t>（代表由</a:t>
            </a:r>
            <a:r>
              <a:rPr lang="en-US" altLang="zh-CN" dirty="0">
                <a:solidFill>
                  <a:srgbClr val="000000"/>
                </a:solidFill>
                <a:latin typeface="verdana" panose="020B0604030504040204" pitchFamily="34" charset="0"/>
                <a:ea typeface="宋体" panose="02010600030101010101" pitchFamily="2" charset="-122"/>
              </a:rPr>
              <a:t>a</a:t>
            </a:r>
            <a:r>
              <a:rPr lang="en-US" altLang="zh-CN" baseline="-25000" dirty="0">
                <a:solidFill>
                  <a:srgbClr val="000000"/>
                </a:solidFill>
                <a:latin typeface="verdana" panose="020B0604030504040204" pitchFamily="34" charset="0"/>
                <a:ea typeface="宋体" panose="02010600030101010101" pitchFamily="2" charset="-122"/>
              </a:rPr>
              <a:t>1</a:t>
            </a:r>
            <a:r>
              <a:rPr lang="zh-CN" altLang="en-US" dirty="0">
                <a:solidFill>
                  <a:srgbClr val="000000"/>
                </a:solidFill>
                <a:latin typeface="verdana" panose="020B0604030504040204" pitchFamily="34" charset="0"/>
                <a:ea typeface="宋体" panose="02010600030101010101" pitchFamily="2" charset="-122"/>
              </a:rPr>
              <a:t>，</a:t>
            </a:r>
            <a:r>
              <a:rPr lang="en-US" altLang="zh-CN" dirty="0">
                <a:solidFill>
                  <a:srgbClr val="000000"/>
                </a:solidFill>
                <a:latin typeface="verdana" panose="020B0604030504040204" pitchFamily="34" charset="0"/>
                <a:ea typeface="宋体" panose="02010600030101010101" pitchFamily="2" charset="-122"/>
              </a:rPr>
              <a:t>a</a:t>
            </a:r>
            <a:r>
              <a:rPr lang="en-US" altLang="zh-CN" baseline="-25000" dirty="0">
                <a:solidFill>
                  <a:srgbClr val="000000"/>
                </a:solidFill>
                <a:latin typeface="verdana" panose="020B0604030504040204" pitchFamily="34" charset="0"/>
                <a:ea typeface="宋体" panose="02010600030101010101" pitchFamily="2" charset="-122"/>
              </a:rPr>
              <a:t>2</a:t>
            </a:r>
            <a:r>
              <a:rPr lang="zh-CN" altLang="en-US" dirty="0">
                <a:solidFill>
                  <a:srgbClr val="000000"/>
                </a:solidFill>
                <a:latin typeface="verdana" panose="020B0604030504040204" pitchFamily="34" charset="0"/>
                <a:ea typeface="宋体" panose="02010600030101010101" pitchFamily="2" charset="-122"/>
              </a:rPr>
              <a:t>，</a:t>
            </a:r>
            <a:r>
              <a:rPr lang="en-US" altLang="zh-CN" dirty="0">
                <a:solidFill>
                  <a:srgbClr val="000000"/>
                </a:solidFill>
                <a:latin typeface="verdana" panose="020B0604030504040204" pitchFamily="34" charset="0"/>
                <a:ea typeface="宋体" panose="02010600030101010101" pitchFamily="2" charset="-122"/>
              </a:rPr>
              <a:t>a</a:t>
            </a:r>
            <a:r>
              <a:rPr lang="en-US" altLang="zh-CN" baseline="-25000" dirty="0">
                <a:solidFill>
                  <a:srgbClr val="000000"/>
                </a:solidFill>
                <a:latin typeface="verdana" panose="020B0604030504040204" pitchFamily="34" charset="0"/>
                <a:ea typeface="宋体" panose="02010600030101010101" pitchFamily="2" charset="-122"/>
              </a:rPr>
              <a:t>3</a:t>
            </a:r>
            <a:r>
              <a:rPr lang="zh-CN" altLang="en-US" dirty="0">
                <a:solidFill>
                  <a:srgbClr val="000000"/>
                </a:solidFill>
                <a:latin typeface="宋体" panose="02010600030101010101" pitchFamily="2" charset="-122"/>
                <a:ea typeface="宋体" panose="02010600030101010101" pitchFamily="2" charset="-122"/>
              </a:rPr>
              <a:t>组成的列向量），用向量</a:t>
            </a:r>
            <a:r>
              <a:rPr lang="en-US" altLang="zh-CN" b="1" dirty="0">
                <a:solidFill>
                  <a:srgbClr val="000000"/>
                </a:solidFill>
                <a:latin typeface="verdana" panose="020B0604030504040204" pitchFamily="34" charset="0"/>
                <a:ea typeface="宋体" panose="02010600030101010101" pitchFamily="2" charset="-122"/>
              </a:rPr>
              <a:t>a</a:t>
            </a:r>
            <a:r>
              <a:rPr lang="zh-CN" altLang="en-US" dirty="0">
                <a:solidFill>
                  <a:srgbClr val="000000"/>
                </a:solidFill>
                <a:latin typeface="verdana" panose="020B0604030504040204" pitchFamily="34" charset="0"/>
                <a:ea typeface="宋体" panose="02010600030101010101" pitchFamily="2" charset="-122"/>
              </a:rPr>
              <a:t>来表示。</a:t>
            </a:r>
            <a:r>
              <a:rPr lang="zh-CN" altLang="en-US" dirty="0">
                <a:solidFill>
                  <a:srgbClr val="000000"/>
                </a:solidFill>
                <a:latin typeface="宋体" panose="02010600030101010101" pitchFamily="2" charset="-122"/>
                <a:ea typeface="宋体" panose="02010600030101010101" pitchFamily="2" charset="-122"/>
              </a:rPr>
              <a:t>方程的左边是</a:t>
            </a:r>
            <a:r>
              <a:rPr lang="en-US" altLang="zh-CN" dirty="0">
                <a:solidFill>
                  <a:srgbClr val="000000"/>
                </a:solidFill>
                <a:latin typeface="verdana" panose="020B0604030504040204" pitchFamily="34" charset="0"/>
                <a:ea typeface="宋体" panose="02010600030101010101" pitchFamily="2" charset="-122"/>
              </a:rPr>
              <a:t>[z</a:t>
            </a:r>
            <a:r>
              <a:rPr lang="en-US" altLang="zh-CN" baseline="-25000" dirty="0">
                <a:solidFill>
                  <a:srgbClr val="000000"/>
                </a:solidFill>
                <a:latin typeface="verdana" panose="020B0604030504040204" pitchFamily="34" charset="0"/>
                <a:ea typeface="宋体" panose="02010600030101010101" pitchFamily="2" charset="-122"/>
              </a:rPr>
              <a:t>1</a:t>
            </a:r>
            <a:r>
              <a:rPr lang="zh-CN" altLang="en-US" dirty="0">
                <a:solidFill>
                  <a:srgbClr val="000000"/>
                </a:solidFill>
                <a:latin typeface="verdana" panose="020B0604030504040204" pitchFamily="34" charset="0"/>
                <a:ea typeface="宋体" panose="02010600030101010101" pitchFamily="2" charset="-122"/>
              </a:rPr>
              <a:t>，</a:t>
            </a:r>
            <a:r>
              <a:rPr lang="en-US" altLang="zh-CN" dirty="0">
                <a:solidFill>
                  <a:srgbClr val="000000"/>
                </a:solidFill>
                <a:latin typeface="verdana" panose="020B0604030504040204" pitchFamily="34" charset="0"/>
                <a:ea typeface="宋体" panose="02010600030101010101" pitchFamily="2" charset="-122"/>
              </a:rPr>
              <a:t>z</a:t>
            </a:r>
            <a:r>
              <a:rPr lang="en-US" altLang="zh-CN" baseline="-25000" dirty="0">
                <a:solidFill>
                  <a:srgbClr val="000000"/>
                </a:solidFill>
                <a:latin typeface="verdana" panose="020B0604030504040204" pitchFamily="34" charset="0"/>
                <a:ea typeface="宋体" panose="02010600030101010101" pitchFamily="2" charset="-122"/>
              </a:rPr>
              <a:t>2</a:t>
            </a:r>
            <a:r>
              <a:rPr lang="en-US" altLang="zh-CN" dirty="0">
                <a:solidFill>
                  <a:srgbClr val="000000"/>
                </a:solidFill>
                <a:latin typeface="verdana" panose="020B0604030504040204" pitchFamily="34" charset="0"/>
                <a:ea typeface="宋体" panose="02010600030101010101" pitchFamily="2" charset="-122"/>
              </a:rPr>
              <a:t>]</a:t>
            </a:r>
            <a:r>
              <a:rPr lang="en-US" altLang="zh-CN" baseline="30000" dirty="0">
                <a:solidFill>
                  <a:srgbClr val="000000"/>
                </a:solidFill>
                <a:latin typeface="verdana" panose="020B0604030504040204" pitchFamily="34" charset="0"/>
                <a:ea typeface="宋体" panose="02010600030101010101" pitchFamily="2" charset="-122"/>
              </a:rPr>
              <a:t>T</a:t>
            </a:r>
            <a:r>
              <a:rPr lang="zh-CN" altLang="en-US" dirty="0">
                <a:solidFill>
                  <a:srgbClr val="000000"/>
                </a:solidFill>
                <a:latin typeface="宋体" panose="02010600030101010101" pitchFamily="2" charset="-122"/>
                <a:ea typeface="宋体" panose="02010600030101010101" pitchFamily="2" charset="-122"/>
              </a:rPr>
              <a:t>，用向量</a:t>
            </a:r>
            <a:r>
              <a:rPr lang="en-US" altLang="zh-CN" b="1" dirty="0">
                <a:solidFill>
                  <a:srgbClr val="000000"/>
                </a:solidFill>
                <a:latin typeface="verdana" panose="020B0604030504040204" pitchFamily="34" charset="0"/>
                <a:ea typeface="宋体" panose="02010600030101010101" pitchFamily="2" charset="-122"/>
              </a:rPr>
              <a:t>z</a:t>
            </a:r>
            <a:r>
              <a:rPr lang="zh-CN" altLang="en-US" dirty="0">
                <a:solidFill>
                  <a:srgbClr val="000000"/>
                </a:solidFill>
                <a:latin typeface="宋体" panose="02010600030101010101" pitchFamily="2" charset="-122"/>
                <a:ea typeface="宋体" panose="02010600030101010101" pitchFamily="2" charset="-122"/>
              </a:rPr>
              <a:t>来表示。</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宋体" panose="02010600030101010101" pitchFamily="2" charset="-122"/>
              </a:rPr>
              <a:t>　　系数则是矩阵</a:t>
            </a:r>
            <a:r>
              <a:rPr lang="en-US" altLang="zh-CN" b="1" dirty="0">
                <a:solidFill>
                  <a:srgbClr val="000000"/>
                </a:solidFill>
                <a:latin typeface="verdana" panose="020B0604030504040204" pitchFamily="34" charset="0"/>
                <a:ea typeface="宋体" panose="02010600030101010101" pitchFamily="2" charset="-122"/>
              </a:rPr>
              <a:t>W</a:t>
            </a:r>
            <a:r>
              <a:rPr lang="zh-CN" altLang="en-US" dirty="0">
                <a:solidFill>
                  <a:srgbClr val="000000"/>
                </a:solidFill>
                <a:latin typeface="宋体" panose="02010600030101010101" pitchFamily="2" charset="-122"/>
                <a:ea typeface="宋体" panose="02010600030101010101" pitchFamily="2" charset="-122"/>
              </a:rPr>
              <a:t>（</a:t>
            </a:r>
            <a:r>
              <a:rPr lang="en-US" altLang="zh-CN" dirty="0">
                <a:solidFill>
                  <a:srgbClr val="000000"/>
                </a:solidFill>
                <a:latin typeface="宋体" panose="02010600030101010101" pitchFamily="2" charset="-122"/>
                <a:ea typeface="宋体" panose="02010600030101010101" pitchFamily="2" charset="-122"/>
              </a:rPr>
              <a:t>2</a:t>
            </a:r>
            <a:r>
              <a:rPr lang="zh-CN" altLang="en-US" dirty="0">
                <a:solidFill>
                  <a:srgbClr val="000000"/>
                </a:solidFill>
                <a:latin typeface="宋体" panose="02010600030101010101" pitchFamily="2" charset="-122"/>
                <a:ea typeface="宋体" panose="02010600030101010101" pitchFamily="2" charset="-122"/>
              </a:rPr>
              <a:t>行</a:t>
            </a:r>
            <a:r>
              <a:rPr lang="en-US" altLang="zh-CN" dirty="0">
                <a:solidFill>
                  <a:srgbClr val="000000"/>
                </a:solidFill>
                <a:latin typeface="宋体" panose="02010600030101010101" pitchFamily="2" charset="-122"/>
                <a:ea typeface="宋体" panose="02010600030101010101" pitchFamily="2" charset="-122"/>
              </a:rPr>
              <a:t>3</a:t>
            </a:r>
            <a:r>
              <a:rPr lang="zh-CN" altLang="en-US" dirty="0">
                <a:solidFill>
                  <a:srgbClr val="000000"/>
                </a:solidFill>
                <a:latin typeface="宋体" panose="02010600030101010101" pitchFamily="2" charset="-122"/>
                <a:ea typeface="宋体" panose="02010600030101010101" pitchFamily="2" charset="-122"/>
              </a:rPr>
              <a:t>列的矩阵，排列形式与公式中的一样）。</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宋体" panose="02010600030101010101" pitchFamily="2" charset="-122"/>
              </a:rPr>
              <a:t>　　于是，输出公式可以改写成：</a:t>
            </a:r>
            <a:endParaRPr lang="zh-CN" altLang="en-US" dirty="0">
              <a:solidFill>
                <a:srgbClr val="000000"/>
              </a:solidFill>
              <a:latin typeface="Verdana" panose="020B0604030504040204" pitchFamily="34" charset="0"/>
            </a:endParaRPr>
          </a:p>
          <a:p>
            <a:pPr algn="ctr"/>
            <a:r>
              <a:rPr lang="en-US" altLang="zh-CN" dirty="0">
                <a:solidFill>
                  <a:srgbClr val="000000"/>
                </a:solidFill>
                <a:latin typeface="verdana" panose="020B0604030504040204" pitchFamily="34" charset="0"/>
                <a:ea typeface="宋体" panose="02010600030101010101" pitchFamily="2" charset="-122"/>
              </a:rPr>
              <a:t>g(</a:t>
            </a:r>
            <a:r>
              <a:rPr lang="en-US" altLang="zh-CN" b="1" dirty="0">
                <a:solidFill>
                  <a:srgbClr val="000000"/>
                </a:solidFill>
                <a:latin typeface="verdana" panose="020B0604030504040204" pitchFamily="34" charset="0"/>
                <a:ea typeface="宋体" panose="02010600030101010101" pitchFamily="2" charset="-122"/>
              </a:rPr>
              <a:t>W</a:t>
            </a:r>
            <a:r>
              <a:rPr lang="zh-CN" altLang="en-US" dirty="0">
                <a:solidFill>
                  <a:srgbClr val="000000"/>
                </a:solidFill>
                <a:latin typeface="verdana" panose="020B0604030504040204" pitchFamily="34" charset="0"/>
                <a:ea typeface="宋体" panose="02010600030101010101" pitchFamily="2" charset="-122"/>
              </a:rPr>
              <a:t> * </a:t>
            </a:r>
            <a:r>
              <a:rPr lang="en-US" altLang="zh-CN" b="1" dirty="0">
                <a:solidFill>
                  <a:srgbClr val="000000"/>
                </a:solidFill>
                <a:latin typeface="verdana" panose="020B0604030504040204" pitchFamily="34" charset="0"/>
                <a:ea typeface="宋体" panose="02010600030101010101" pitchFamily="2" charset="-122"/>
              </a:rPr>
              <a:t>a</a:t>
            </a:r>
            <a:r>
              <a:rPr lang="en-US" altLang="zh-CN" dirty="0">
                <a:solidFill>
                  <a:srgbClr val="000000"/>
                </a:solidFill>
                <a:latin typeface="verdana" panose="020B0604030504040204" pitchFamily="34" charset="0"/>
                <a:ea typeface="宋体" panose="02010600030101010101" pitchFamily="2" charset="-122"/>
              </a:rPr>
              <a:t>) = </a:t>
            </a:r>
            <a:r>
              <a:rPr lang="en-US" altLang="zh-CN" b="1" dirty="0">
                <a:solidFill>
                  <a:srgbClr val="000000"/>
                </a:solidFill>
                <a:latin typeface="verdana" panose="020B0604030504040204" pitchFamily="34" charset="0"/>
                <a:ea typeface="宋体" panose="02010600030101010101" pitchFamily="2" charset="-122"/>
              </a:rPr>
              <a:t>z</a:t>
            </a:r>
            <a:r>
              <a:rPr lang="en-US" altLang="zh-CN" dirty="0">
                <a:solidFill>
                  <a:srgbClr val="000000"/>
                </a:solidFill>
                <a:latin typeface="verdana" panose="020B0604030504040204" pitchFamily="34" charset="0"/>
                <a:ea typeface="宋体" panose="02010600030101010101" pitchFamily="2" charset="-122"/>
              </a:rPr>
              <a:t>;</a:t>
            </a:r>
            <a:endParaRPr lang="zh-CN" altLang="en-US" b="0" i="0" dirty="0">
              <a:solidFill>
                <a:srgbClr val="000000"/>
              </a:solidFill>
              <a:effectLst/>
              <a:latin typeface="Verdana" panose="020B0604030504040204" pitchFamily="34" charset="0"/>
            </a:endParaRPr>
          </a:p>
        </p:txBody>
      </p:sp>
      <p:sp>
        <p:nvSpPr>
          <p:cNvPr id="3" name="矩形 2"/>
          <p:cNvSpPr/>
          <p:nvPr/>
        </p:nvSpPr>
        <p:spPr>
          <a:xfrm>
            <a:off x="2998838" y="2675622"/>
            <a:ext cx="6194324" cy="369332"/>
          </a:xfrm>
          <a:prstGeom prst="rect">
            <a:avLst/>
          </a:prstGeom>
        </p:spPr>
        <p:txBody>
          <a:bodyPr wrap="none">
            <a:spAutoFit/>
          </a:bodyPr>
          <a:lstStyle/>
          <a:p>
            <a:r>
              <a:rPr lang="zh-CN" altLang="en-US" dirty="0">
                <a:solidFill>
                  <a:srgbClr val="000000"/>
                </a:solidFill>
                <a:latin typeface="宋体" panose="02010600030101010101" pitchFamily="2" charset="-122"/>
                <a:ea typeface="宋体" panose="02010600030101010101" pitchFamily="2" charset="-122"/>
              </a:rPr>
              <a:t>这个公式就是神经网络中从前一层计算后一层的</a:t>
            </a:r>
            <a:r>
              <a:rPr lang="zh-CN" altLang="en-US" b="1" dirty="0">
                <a:solidFill>
                  <a:srgbClr val="000000"/>
                </a:solidFill>
                <a:latin typeface="宋体" panose="02010600030101010101" pitchFamily="2" charset="-122"/>
                <a:ea typeface="宋体" panose="02010600030101010101" pitchFamily="2" charset="-122"/>
              </a:rPr>
              <a:t>矩阵运算。</a:t>
            </a:r>
            <a:endParaRPr lang="zh-CN" altLang="en-US" dirty="0"/>
          </a:p>
        </p:txBody>
      </p:sp>
      <p:pic>
        <p:nvPicPr>
          <p:cNvPr id="5" name="图片 4">
            <a:extLst>
              <a:ext uri="{FF2B5EF4-FFF2-40B4-BE49-F238E27FC236}">
                <a16:creationId xmlns:a16="http://schemas.microsoft.com/office/drawing/2014/main" id="{1375FF71-09FA-4C9F-9B8E-1EEB4EAFEB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88" y="3260123"/>
            <a:ext cx="4827100" cy="3201129"/>
          </a:xfrm>
          <a:prstGeom prst="rect">
            <a:avLst/>
          </a:prstGeom>
        </p:spPr>
      </p:pic>
      <p:sp>
        <p:nvSpPr>
          <p:cNvPr id="6" name="文本框 5">
            <a:extLst>
              <a:ext uri="{FF2B5EF4-FFF2-40B4-BE49-F238E27FC236}">
                <a16:creationId xmlns:a16="http://schemas.microsoft.com/office/drawing/2014/main" id="{DB5B4BA2-0995-434E-A79A-CA4DFC9C3DC6}"/>
              </a:ext>
            </a:extLst>
          </p:cNvPr>
          <p:cNvSpPr txBox="1"/>
          <p:nvPr/>
        </p:nvSpPr>
        <p:spPr>
          <a:xfrm>
            <a:off x="6272560" y="4092315"/>
            <a:ext cx="4235545" cy="369332"/>
          </a:xfrm>
          <a:prstGeom prst="rect">
            <a:avLst/>
          </a:prstGeom>
          <a:noFill/>
        </p:spPr>
        <p:txBody>
          <a:bodyPr wrap="square" rtlCol="0">
            <a:spAutoFit/>
          </a:bodyPr>
          <a:lstStyle/>
          <a:p>
            <a:r>
              <a:rPr lang="zh-CN" altLang="en-US" dirty="0"/>
              <a:t>神经网络数据预测结果</a:t>
            </a:r>
          </a:p>
        </p:txBody>
      </p:sp>
    </p:spTree>
    <p:extLst>
      <p:ext uri="{BB962C8B-B14F-4D97-AF65-F5344CB8AC3E}">
        <p14:creationId xmlns:p14="http://schemas.microsoft.com/office/powerpoint/2010/main" val="29395438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940418" y="291702"/>
            <a:ext cx="10556489" cy="1754326"/>
          </a:xfrm>
          <a:prstGeom prst="rect">
            <a:avLst/>
          </a:prstGeom>
        </p:spPr>
        <p:txBody>
          <a:bodyPr wrap="square">
            <a:spAutoFit/>
          </a:bodyPr>
          <a:lstStyle/>
          <a:p>
            <a:r>
              <a:rPr lang="en-US" altLang="zh-CN" b="1" dirty="0">
                <a:solidFill>
                  <a:srgbClr val="000000"/>
                </a:solidFill>
                <a:latin typeface="Verdana" panose="020B0604030504040204" pitchFamily="34" charset="0"/>
              </a:rPr>
              <a:t>3.</a:t>
            </a:r>
            <a:r>
              <a:rPr lang="zh-CN" altLang="en-US" b="1" dirty="0">
                <a:solidFill>
                  <a:srgbClr val="000000"/>
                </a:solidFill>
                <a:latin typeface="Verdana" panose="020B0604030504040204" pitchFamily="34" charset="0"/>
              </a:rPr>
              <a:t>效果</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与神经元模型不同，感知器中的权值是通过训练得到的。因此，根据以前的知识我们知道，感知器类似一个</a:t>
            </a:r>
            <a:r>
              <a:rPr lang="zh-CN" altLang="en-US" b="1" dirty="0">
                <a:solidFill>
                  <a:srgbClr val="000000"/>
                </a:solidFill>
                <a:latin typeface="Verdana" panose="020B0604030504040204" pitchFamily="34" charset="0"/>
              </a:rPr>
              <a:t>逻辑回归</a:t>
            </a:r>
            <a:r>
              <a:rPr lang="zh-CN" altLang="en-US" dirty="0">
                <a:solidFill>
                  <a:srgbClr val="000000"/>
                </a:solidFill>
                <a:latin typeface="Verdana" panose="020B0604030504040204" pitchFamily="34" charset="0"/>
              </a:rPr>
              <a:t>模型，可以做线性分类任务。</a:t>
            </a:r>
          </a:p>
          <a:p>
            <a:r>
              <a:rPr lang="zh-CN" altLang="en-US" dirty="0">
                <a:solidFill>
                  <a:srgbClr val="000000"/>
                </a:solidFill>
                <a:latin typeface="Verdana" panose="020B0604030504040204" pitchFamily="34" charset="0"/>
              </a:rPr>
              <a:t>　　我们可以用</a:t>
            </a:r>
            <a:r>
              <a:rPr lang="zh-CN" altLang="en-US" b="1" dirty="0">
                <a:solidFill>
                  <a:srgbClr val="000000"/>
                </a:solidFill>
                <a:latin typeface="Verdana" panose="020B0604030504040204" pitchFamily="34" charset="0"/>
              </a:rPr>
              <a:t>决策分界</a:t>
            </a:r>
            <a:r>
              <a:rPr lang="zh-CN" altLang="en-US" dirty="0">
                <a:solidFill>
                  <a:srgbClr val="000000"/>
                </a:solidFill>
                <a:latin typeface="Verdana" panose="020B0604030504040204" pitchFamily="34" charset="0"/>
              </a:rPr>
              <a:t>来形象的表达分类的效果。决策分界就是在二维的数据平面中划出一条直线，当数据的维度是</a:t>
            </a:r>
            <a:r>
              <a:rPr lang="en-US" altLang="zh-CN" dirty="0">
                <a:solidFill>
                  <a:srgbClr val="000000"/>
                </a:solidFill>
                <a:latin typeface="Verdana" panose="020B0604030504040204" pitchFamily="34" charset="0"/>
              </a:rPr>
              <a:t>3</a:t>
            </a:r>
            <a:r>
              <a:rPr lang="zh-CN" altLang="en-US" dirty="0">
                <a:solidFill>
                  <a:srgbClr val="000000"/>
                </a:solidFill>
                <a:latin typeface="Verdana" panose="020B0604030504040204" pitchFamily="34" charset="0"/>
              </a:rPr>
              <a:t>维的时候，就是划出一个平面，当数据的维度是</a:t>
            </a:r>
            <a:r>
              <a:rPr lang="en-US" altLang="zh-CN" dirty="0">
                <a:solidFill>
                  <a:srgbClr val="000000"/>
                </a:solidFill>
                <a:latin typeface="Verdana" panose="020B0604030504040204" pitchFamily="34" charset="0"/>
              </a:rPr>
              <a:t>n</a:t>
            </a:r>
            <a:r>
              <a:rPr lang="zh-CN" altLang="en-US" dirty="0">
                <a:solidFill>
                  <a:srgbClr val="000000"/>
                </a:solidFill>
                <a:latin typeface="Verdana" panose="020B0604030504040204" pitchFamily="34" charset="0"/>
              </a:rPr>
              <a:t>维时，就是划出一个</a:t>
            </a:r>
            <a:r>
              <a:rPr lang="en-US" altLang="zh-CN" dirty="0">
                <a:solidFill>
                  <a:srgbClr val="000000"/>
                </a:solidFill>
                <a:latin typeface="Verdana" panose="020B0604030504040204" pitchFamily="34" charset="0"/>
              </a:rPr>
              <a:t>n-1</a:t>
            </a:r>
            <a:r>
              <a:rPr lang="zh-CN" altLang="en-US" dirty="0">
                <a:solidFill>
                  <a:srgbClr val="000000"/>
                </a:solidFill>
                <a:latin typeface="Verdana" panose="020B0604030504040204" pitchFamily="34" charset="0"/>
              </a:rPr>
              <a:t>维的超平面。</a:t>
            </a:r>
          </a:p>
          <a:p>
            <a:r>
              <a:rPr lang="zh-CN" altLang="en-US" dirty="0">
                <a:solidFill>
                  <a:srgbClr val="000000"/>
                </a:solidFill>
                <a:latin typeface="Verdana" panose="020B0604030504040204" pitchFamily="34" charset="0"/>
              </a:rPr>
              <a:t>　　下图显示了在二维平面中划出决策分界的效果，也就是感知器的分类效果。</a:t>
            </a:r>
            <a:endParaRPr lang="zh-CN" altLang="en-US" b="0" i="0" dirty="0">
              <a:solidFill>
                <a:srgbClr val="000000"/>
              </a:solidFill>
              <a:effectLst/>
              <a:latin typeface="Verdana" panose="020B0604030504040204" pitchFamily="34" charset="0"/>
            </a:endParaRPr>
          </a:p>
        </p:txBody>
      </p:sp>
      <p:pic>
        <p:nvPicPr>
          <p:cNvPr id="13316" name="Picture 4" descr="http://images2015.cnblogs.com/blog/673793/201512/673793-20151231073138323-96258442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960" y="2046028"/>
            <a:ext cx="5143500" cy="425767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084805" y="6119037"/>
            <a:ext cx="3531736" cy="369332"/>
          </a:xfrm>
          <a:prstGeom prst="rect">
            <a:avLst/>
          </a:prstGeom>
        </p:spPr>
        <p:txBody>
          <a:bodyPr wrap="none">
            <a:spAutoFit/>
          </a:bodyPr>
          <a:lstStyle/>
          <a:p>
            <a:r>
              <a:rPr lang="zh-CN" altLang="en-US" dirty="0">
                <a:solidFill>
                  <a:srgbClr val="000000"/>
                </a:solidFill>
                <a:latin typeface="黑体" panose="02010609060101010101" pitchFamily="49" charset="-122"/>
                <a:ea typeface="黑体" panose="02010609060101010101" pitchFamily="49" charset="-122"/>
              </a:rPr>
              <a:t>图</a:t>
            </a:r>
            <a:r>
              <a:rPr lang="en-US" altLang="zh-CN" dirty="0">
                <a:solidFill>
                  <a:srgbClr val="000000"/>
                </a:solidFill>
                <a:latin typeface="黑体" panose="02010609060101010101" pitchFamily="49" charset="-122"/>
                <a:ea typeface="黑体" panose="02010609060101010101" pitchFamily="49" charset="-122"/>
              </a:rPr>
              <a:t>17 </a:t>
            </a:r>
            <a:r>
              <a:rPr lang="zh-CN" altLang="en-US" dirty="0">
                <a:solidFill>
                  <a:srgbClr val="000000"/>
                </a:solidFill>
                <a:latin typeface="黑体" panose="02010609060101010101" pitchFamily="49" charset="-122"/>
                <a:ea typeface="黑体" panose="02010609060101010101" pitchFamily="49" charset="-122"/>
              </a:rPr>
              <a:t>单层神经网络（决策分界）</a:t>
            </a:r>
            <a:endParaRPr lang="zh-CN" altLang="en-US" dirty="0"/>
          </a:p>
        </p:txBody>
      </p:sp>
    </p:spTree>
    <p:extLst>
      <p:ext uri="{BB962C8B-B14F-4D97-AF65-F5344CB8AC3E}">
        <p14:creationId xmlns:p14="http://schemas.microsoft.com/office/powerpoint/2010/main" val="3928951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95815" y="390941"/>
            <a:ext cx="10411522" cy="3139321"/>
          </a:xfrm>
          <a:prstGeom prst="rect">
            <a:avLst/>
          </a:prstGeom>
        </p:spPr>
        <p:txBody>
          <a:bodyPr wrap="square">
            <a:spAutoFit/>
          </a:bodyPr>
          <a:lstStyle/>
          <a:p>
            <a:r>
              <a:rPr lang="zh-CN" altLang="en-US" b="1" dirty="0">
                <a:solidFill>
                  <a:srgbClr val="000000"/>
                </a:solidFill>
                <a:latin typeface="Verdana" panose="020B0604030504040204" pitchFamily="34" charset="0"/>
              </a:rPr>
              <a:t>四</a:t>
            </a:r>
            <a:r>
              <a:rPr lang="en-US" altLang="zh-CN" b="1" dirty="0">
                <a:solidFill>
                  <a:srgbClr val="000000"/>
                </a:solidFill>
                <a:latin typeface="Verdana" panose="020B0604030504040204" pitchFamily="34" charset="0"/>
              </a:rPr>
              <a:t>. </a:t>
            </a:r>
            <a:r>
              <a:rPr lang="zh-CN" altLang="en-US" b="1" dirty="0">
                <a:solidFill>
                  <a:srgbClr val="000000"/>
                </a:solidFill>
                <a:latin typeface="Verdana" panose="020B0604030504040204" pitchFamily="34" charset="0"/>
              </a:rPr>
              <a:t>两层神经网络（多层感知器）</a:t>
            </a:r>
            <a:endParaRPr lang="zh-CN" altLang="en-US" dirty="0">
              <a:solidFill>
                <a:srgbClr val="000000"/>
              </a:solidFill>
              <a:latin typeface="Verdana" panose="020B0604030504040204" pitchFamily="34" charset="0"/>
            </a:endParaRPr>
          </a:p>
          <a:p>
            <a:r>
              <a:rPr lang="zh-CN" altLang="en-US" b="1"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1.</a:t>
            </a:r>
            <a:r>
              <a:rPr lang="zh-CN" altLang="en-US" b="1" dirty="0">
                <a:solidFill>
                  <a:srgbClr val="000000"/>
                </a:solidFill>
                <a:latin typeface="Verdana" panose="020B0604030504040204" pitchFamily="34" charset="0"/>
              </a:rPr>
              <a:t>引子</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两层神经网络是本文的重点，因为正是在这时候，神经网络开始了大范围的推广与使用。</a:t>
            </a:r>
          </a:p>
          <a:p>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Minsky</a:t>
            </a:r>
            <a:r>
              <a:rPr lang="zh-CN" altLang="en-US" dirty="0">
                <a:solidFill>
                  <a:srgbClr val="000000"/>
                </a:solidFill>
                <a:latin typeface="Verdana" panose="020B0604030504040204" pitchFamily="34" charset="0"/>
              </a:rPr>
              <a:t>说过单层神经网络无法解决异或问题。但是当增加一个计算层以后，两层神经网络不仅可以解决异或问题，而且具有非常好的非线性分类效果。不过两层神经网络的计算是一个问题，没有一个较好的解法。</a:t>
            </a:r>
          </a:p>
          <a:p>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1986</a:t>
            </a:r>
            <a:r>
              <a:rPr lang="zh-CN" altLang="en-US" dirty="0">
                <a:solidFill>
                  <a:srgbClr val="000000"/>
                </a:solidFill>
                <a:latin typeface="宋体" panose="02010600030101010101" pitchFamily="2" charset="-122"/>
                <a:ea typeface="宋体" panose="02010600030101010101" pitchFamily="2" charset="-122"/>
              </a:rPr>
              <a:t>年，</a:t>
            </a:r>
            <a:r>
              <a:rPr lang="en-US" altLang="zh-CN" dirty="0" err="1">
                <a:solidFill>
                  <a:srgbClr val="000000"/>
                </a:solidFill>
                <a:latin typeface="Verdana" panose="020B0604030504040204" pitchFamily="34" charset="0"/>
              </a:rPr>
              <a:t>Rumelhar</a:t>
            </a:r>
            <a:r>
              <a:rPr lang="zh-CN" altLang="en-US" dirty="0">
                <a:solidFill>
                  <a:srgbClr val="000000"/>
                </a:solidFill>
                <a:latin typeface="宋体" panose="02010600030101010101" pitchFamily="2" charset="-122"/>
                <a:ea typeface="宋体" panose="02010600030101010101" pitchFamily="2" charset="-122"/>
              </a:rPr>
              <a:t>和</a:t>
            </a:r>
            <a:r>
              <a:rPr lang="en-US" altLang="zh-CN" dirty="0">
                <a:solidFill>
                  <a:srgbClr val="000000"/>
                </a:solidFill>
                <a:latin typeface="Verdana" panose="020B0604030504040204" pitchFamily="34" charset="0"/>
              </a:rPr>
              <a:t>Hinton</a:t>
            </a:r>
            <a:r>
              <a:rPr lang="zh-CN" altLang="en-US" dirty="0">
                <a:solidFill>
                  <a:srgbClr val="000000"/>
                </a:solidFill>
                <a:latin typeface="宋体" panose="02010600030101010101" pitchFamily="2" charset="-122"/>
                <a:ea typeface="宋体" panose="02010600030101010101" pitchFamily="2" charset="-122"/>
              </a:rPr>
              <a:t>等人提出了反向传播（</a:t>
            </a:r>
            <a:r>
              <a:rPr lang="en-US" altLang="zh-CN" dirty="0">
                <a:solidFill>
                  <a:srgbClr val="000000"/>
                </a:solidFill>
                <a:latin typeface="Verdana" panose="020B0604030504040204" pitchFamily="34" charset="0"/>
              </a:rPr>
              <a:t>Backpropagation</a:t>
            </a:r>
            <a:r>
              <a:rPr lang="zh-CN" altLang="en-US" dirty="0">
                <a:solidFill>
                  <a:srgbClr val="000000"/>
                </a:solidFill>
                <a:latin typeface="宋体" panose="02010600030101010101" pitchFamily="2" charset="-122"/>
                <a:ea typeface="宋体" panose="02010600030101010101" pitchFamily="2" charset="-122"/>
              </a:rPr>
              <a:t>，</a:t>
            </a:r>
            <a:r>
              <a:rPr lang="en-US" altLang="zh-CN" dirty="0">
                <a:solidFill>
                  <a:srgbClr val="000000"/>
                </a:solidFill>
                <a:latin typeface="Verdana" panose="020B0604030504040204" pitchFamily="34" charset="0"/>
              </a:rPr>
              <a:t>BP</a:t>
            </a:r>
            <a:r>
              <a:rPr lang="zh-CN" altLang="en-US" dirty="0">
                <a:solidFill>
                  <a:srgbClr val="000000"/>
                </a:solidFill>
                <a:latin typeface="宋体" panose="02010600030101010101" pitchFamily="2" charset="-122"/>
                <a:ea typeface="宋体" panose="02010600030101010101" pitchFamily="2" charset="-122"/>
              </a:rPr>
              <a:t>）算法，解决了两层神经网络所需要的复杂计算量问题，从而带动了业界使用两层神经网络研究的热潮。</a:t>
            </a:r>
            <a:r>
              <a:rPr lang="zh-CN" altLang="en-US" dirty="0">
                <a:solidFill>
                  <a:srgbClr val="000000"/>
                </a:solidFill>
                <a:latin typeface="verdana" panose="020B0604030504040204" pitchFamily="34" charset="0"/>
                <a:ea typeface="宋体" panose="02010600030101010101" pitchFamily="2" charset="-122"/>
              </a:rPr>
              <a:t>目前，大量的教授神经网络的教材，都是重点介绍两层（带一个隐藏层）神经网络的内容。</a:t>
            </a:r>
            <a:r>
              <a:rPr lang="zh-CN" altLang="en-US" dirty="0">
                <a:solidFill>
                  <a:srgbClr val="000000"/>
                </a:solidFill>
                <a:latin typeface="Verdana" panose="020B0604030504040204" pitchFamily="34" charset="0"/>
                <a:ea typeface="宋体" panose="02010600030101010101" pitchFamily="2" charset="-122"/>
              </a:rPr>
              <a:t> </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ea typeface="宋体" panose="02010600030101010101" pitchFamily="2" charset="-122"/>
              </a:rPr>
              <a:t>　　这时候的</a:t>
            </a:r>
            <a:r>
              <a:rPr lang="en-US" altLang="zh-CN" dirty="0">
                <a:solidFill>
                  <a:srgbClr val="000000"/>
                </a:solidFill>
                <a:latin typeface="Verdana" panose="020B0604030504040204" pitchFamily="34" charset="0"/>
                <a:ea typeface="宋体" panose="02010600030101010101" pitchFamily="2" charset="-122"/>
              </a:rPr>
              <a:t>Hinton</a:t>
            </a:r>
            <a:r>
              <a:rPr lang="zh-CN" altLang="en-US" dirty="0">
                <a:solidFill>
                  <a:srgbClr val="000000"/>
                </a:solidFill>
                <a:latin typeface="Verdana" panose="020B0604030504040204" pitchFamily="34" charset="0"/>
                <a:ea typeface="宋体" panose="02010600030101010101" pitchFamily="2" charset="-122"/>
              </a:rPr>
              <a:t>还很年轻，</a:t>
            </a:r>
            <a:r>
              <a:rPr lang="en-US" altLang="zh-CN" dirty="0">
                <a:solidFill>
                  <a:srgbClr val="000000"/>
                </a:solidFill>
                <a:latin typeface="Verdana" panose="020B0604030504040204" pitchFamily="34" charset="0"/>
                <a:ea typeface="宋体" panose="02010600030101010101" pitchFamily="2" charset="-122"/>
              </a:rPr>
              <a:t>30</a:t>
            </a:r>
            <a:r>
              <a:rPr lang="zh-CN" altLang="en-US" dirty="0">
                <a:solidFill>
                  <a:srgbClr val="000000"/>
                </a:solidFill>
                <a:latin typeface="Verdana" panose="020B0604030504040204" pitchFamily="34" charset="0"/>
                <a:ea typeface="宋体" panose="02010600030101010101" pitchFamily="2" charset="-122"/>
              </a:rPr>
              <a:t>年以后，正是他重新定义了神经网络，带来了神经网络复苏的又一春。</a:t>
            </a:r>
            <a:endParaRPr lang="zh-CN" altLang="en-US" b="0" i="0" dirty="0">
              <a:solidFill>
                <a:srgbClr val="000000"/>
              </a:solidFill>
              <a:effectLst/>
              <a:latin typeface="Verdana" panose="020B0604030504040204" pitchFamily="34" charset="0"/>
            </a:endParaRPr>
          </a:p>
        </p:txBody>
      </p:sp>
      <p:sp>
        <p:nvSpPr>
          <p:cNvPr id="3" name="Rectangle 1"/>
          <p:cNvSpPr>
            <a:spLocks noChangeArrowheads="1"/>
          </p:cNvSpPr>
          <p:nvPr/>
        </p:nvSpPr>
        <p:spPr bwMode="auto">
          <a:xfrm>
            <a:off x="5576" y="509456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Verdana" panose="020B0604030504040204" pitchFamily="34" charset="0"/>
              </a:rPr>
              <a:t>      </a:t>
            </a:r>
            <a:r>
              <a:rPr kumimoji="0" lang="zh-CN" altLang="zh-CN" sz="12400" b="0" i="0" u="none" strike="noStrike" cap="none" normalizeH="0" baseline="0" dirty="0">
                <a:ln>
                  <a:noFill/>
                </a:ln>
                <a:solidFill>
                  <a:srgbClr val="000000"/>
                </a:solidFill>
                <a:effectLst/>
                <a:latin typeface="Verdana" panose="020B0604030504040204" pitchFamily="34" charset="0"/>
              </a:rPr>
              <a:t> </a:t>
            </a: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图19 David Rumelhart（左）以及 Geoffery Hinton（右）</a:t>
            </a:r>
            <a:endParaRPr kumimoji="0" lang="zh-CN" altLang="zh-CN" sz="12500" b="0" i="0" u="none" strike="noStrike" cap="none" normalizeH="0" baseline="0" dirty="0">
              <a:ln>
                <a:noFill/>
              </a:ln>
              <a:solidFill>
                <a:srgbClr val="000000"/>
              </a:solidFill>
              <a:effectLst/>
              <a:latin typeface="Verdana" panose="020B0604030504040204" pitchFamily="34" charset="0"/>
            </a:endParaRPr>
          </a:p>
        </p:txBody>
      </p:sp>
      <p:pic>
        <p:nvPicPr>
          <p:cNvPr id="15362" name="Picture 2" descr="http://images2015.cnblogs.com/blog/673793/201512/673793-20151222162306171-10250919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915" y="3633726"/>
            <a:ext cx="1314450" cy="1981200"/>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http://images2015.cnblogs.com/blog/673793/201512/673793-20151222163144687-4066969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99124" y="3633726"/>
            <a:ext cx="1619250" cy="1990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27728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4940" y="513279"/>
            <a:ext cx="9307830" cy="2031325"/>
          </a:xfrm>
          <a:prstGeom prst="rect">
            <a:avLst/>
          </a:prstGeom>
        </p:spPr>
        <p:txBody>
          <a:bodyPr wrap="square">
            <a:spAutoFit/>
          </a:bodyPr>
          <a:lstStyle/>
          <a:p>
            <a:r>
              <a:rPr lang="en-US" altLang="zh-CN" b="1" dirty="0">
                <a:solidFill>
                  <a:srgbClr val="000000"/>
                </a:solidFill>
                <a:latin typeface="Verdana" panose="020B0604030504040204" pitchFamily="34" charset="0"/>
              </a:rPr>
              <a:t>2.</a:t>
            </a:r>
            <a:r>
              <a:rPr lang="zh-CN" altLang="en-US" b="1" dirty="0">
                <a:solidFill>
                  <a:srgbClr val="000000"/>
                </a:solidFill>
                <a:latin typeface="Verdana" panose="020B0604030504040204" pitchFamily="34" charset="0"/>
              </a:rPr>
              <a:t>结构</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两层神经网络除了包含一个输入层，一个输出层以外，还增加了一个中间层。此时，中间层和输出层都是计算层。我们扩展上节的单层神经网络，在右边新加一个层次（只含有一个节点）。</a:t>
            </a:r>
          </a:p>
          <a:p>
            <a:r>
              <a:rPr lang="zh-CN" altLang="en-US" dirty="0">
                <a:solidFill>
                  <a:srgbClr val="000000"/>
                </a:solidFill>
                <a:latin typeface="Verdana" panose="020B0604030504040204" pitchFamily="34" charset="0"/>
              </a:rPr>
              <a:t>　　现在，我们的权值矩阵增加到了两个，我们用上标来区分不同层次之间的变量。</a:t>
            </a:r>
          </a:p>
          <a:p>
            <a:r>
              <a:rPr lang="zh-CN" altLang="en-US" dirty="0">
                <a:solidFill>
                  <a:srgbClr val="000000"/>
                </a:solidFill>
                <a:latin typeface="Verdana" panose="020B0604030504040204" pitchFamily="34" charset="0"/>
              </a:rPr>
              <a:t>　　例如</a:t>
            </a:r>
            <a:r>
              <a:rPr lang="en-US" altLang="zh-CN" dirty="0">
                <a:solidFill>
                  <a:srgbClr val="000000"/>
                </a:solidFill>
                <a:latin typeface="Verdana" panose="020B0604030504040204" pitchFamily="34" charset="0"/>
              </a:rPr>
              <a:t>a</a:t>
            </a:r>
            <a:r>
              <a:rPr lang="en-US" altLang="zh-CN" baseline="-25000" dirty="0">
                <a:solidFill>
                  <a:srgbClr val="000000"/>
                </a:solidFill>
                <a:latin typeface="Verdana" panose="020B0604030504040204" pitchFamily="34" charset="0"/>
              </a:rPr>
              <a:t>x</a:t>
            </a:r>
            <a:r>
              <a:rPr lang="en-US" altLang="zh-CN" baseline="30000" dirty="0">
                <a:solidFill>
                  <a:srgbClr val="000000"/>
                </a:solidFill>
                <a:latin typeface="Verdana" panose="020B0604030504040204" pitchFamily="34" charset="0"/>
              </a:rPr>
              <a:t>(y)</a:t>
            </a:r>
            <a:r>
              <a:rPr lang="zh-CN" altLang="en-US" dirty="0">
                <a:solidFill>
                  <a:srgbClr val="000000"/>
                </a:solidFill>
                <a:latin typeface="Verdana" panose="020B0604030504040204" pitchFamily="34" charset="0"/>
              </a:rPr>
              <a:t>代表第</a:t>
            </a:r>
            <a:r>
              <a:rPr lang="en-US" altLang="zh-CN" dirty="0">
                <a:solidFill>
                  <a:srgbClr val="000000"/>
                </a:solidFill>
                <a:latin typeface="Verdana" panose="020B0604030504040204" pitchFamily="34" charset="0"/>
              </a:rPr>
              <a:t>y</a:t>
            </a:r>
            <a:r>
              <a:rPr lang="zh-CN" altLang="en-US" dirty="0">
                <a:solidFill>
                  <a:srgbClr val="000000"/>
                </a:solidFill>
                <a:latin typeface="Verdana" panose="020B0604030504040204" pitchFamily="34" charset="0"/>
              </a:rPr>
              <a:t>层的第</a:t>
            </a:r>
            <a:r>
              <a:rPr lang="en-US" altLang="zh-CN" dirty="0">
                <a:solidFill>
                  <a:srgbClr val="000000"/>
                </a:solidFill>
                <a:latin typeface="Verdana" panose="020B0604030504040204" pitchFamily="34" charset="0"/>
              </a:rPr>
              <a:t>x</a:t>
            </a:r>
            <a:r>
              <a:rPr lang="zh-CN" altLang="en-US" dirty="0">
                <a:solidFill>
                  <a:srgbClr val="000000"/>
                </a:solidFill>
                <a:latin typeface="Verdana" panose="020B0604030504040204" pitchFamily="34" charset="0"/>
              </a:rPr>
              <a:t>个节点。</a:t>
            </a:r>
            <a:r>
              <a:rPr lang="en-US" altLang="zh-CN" dirty="0">
                <a:solidFill>
                  <a:srgbClr val="000000"/>
                </a:solidFill>
                <a:latin typeface="Verdana" panose="020B0604030504040204" pitchFamily="34" charset="0"/>
              </a:rPr>
              <a:t>z</a:t>
            </a:r>
            <a:r>
              <a:rPr lang="en-US" altLang="zh-CN" baseline="-25000" dirty="0">
                <a:solidFill>
                  <a:srgbClr val="000000"/>
                </a:solidFill>
                <a:latin typeface="Verdana" panose="020B0604030504040204" pitchFamily="34" charset="0"/>
              </a:rPr>
              <a:t>1</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z</a:t>
            </a:r>
            <a:r>
              <a:rPr lang="en-US" altLang="zh-CN" baseline="-25000"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变成了</a:t>
            </a:r>
            <a:r>
              <a:rPr lang="en-US" altLang="zh-CN" dirty="0">
                <a:solidFill>
                  <a:srgbClr val="000000"/>
                </a:solidFill>
                <a:latin typeface="Verdana" panose="020B0604030504040204" pitchFamily="34" charset="0"/>
              </a:rPr>
              <a:t>a</a:t>
            </a:r>
            <a:r>
              <a:rPr lang="en-US" altLang="zh-CN" baseline="-25000" dirty="0">
                <a:solidFill>
                  <a:srgbClr val="000000"/>
                </a:solidFill>
                <a:latin typeface="Verdana" panose="020B0604030504040204" pitchFamily="34" charset="0"/>
              </a:rPr>
              <a:t>1</a:t>
            </a:r>
            <a:r>
              <a:rPr lang="en-US" altLang="zh-CN" baseline="30000"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a</a:t>
            </a:r>
            <a:r>
              <a:rPr lang="en-US" altLang="zh-CN" baseline="-25000" dirty="0">
                <a:solidFill>
                  <a:srgbClr val="000000"/>
                </a:solidFill>
                <a:latin typeface="Verdana" panose="020B0604030504040204" pitchFamily="34" charset="0"/>
              </a:rPr>
              <a:t>2</a:t>
            </a:r>
            <a:r>
              <a:rPr lang="en-US" altLang="zh-CN" baseline="30000"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。下图给出了</a:t>
            </a:r>
            <a:r>
              <a:rPr lang="en-US" altLang="zh-CN" dirty="0">
                <a:solidFill>
                  <a:srgbClr val="000000"/>
                </a:solidFill>
                <a:latin typeface="Verdana" panose="020B0604030504040204" pitchFamily="34" charset="0"/>
              </a:rPr>
              <a:t>a</a:t>
            </a:r>
            <a:r>
              <a:rPr lang="en-US" altLang="zh-CN" baseline="-25000" dirty="0">
                <a:solidFill>
                  <a:srgbClr val="000000"/>
                </a:solidFill>
                <a:latin typeface="Verdana" panose="020B0604030504040204" pitchFamily="34" charset="0"/>
              </a:rPr>
              <a:t>1</a:t>
            </a:r>
            <a:r>
              <a:rPr lang="en-US" altLang="zh-CN" baseline="30000"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a</a:t>
            </a:r>
            <a:r>
              <a:rPr lang="en-US" altLang="zh-CN" baseline="-25000" dirty="0">
                <a:solidFill>
                  <a:srgbClr val="000000"/>
                </a:solidFill>
                <a:latin typeface="Verdana" panose="020B0604030504040204" pitchFamily="34" charset="0"/>
              </a:rPr>
              <a:t>2</a:t>
            </a:r>
            <a:r>
              <a:rPr lang="en-US" altLang="zh-CN" baseline="30000"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的计算公式。</a:t>
            </a:r>
            <a:endParaRPr lang="zh-CN" altLang="en-US" b="0" i="0" dirty="0">
              <a:solidFill>
                <a:srgbClr val="000000"/>
              </a:solidFill>
              <a:effectLst/>
              <a:latin typeface="Verdana" panose="020B0604030504040204" pitchFamily="34" charset="0"/>
            </a:endParaRPr>
          </a:p>
        </p:txBody>
      </p:sp>
      <p:sp>
        <p:nvSpPr>
          <p:cNvPr id="3" name="Rectangle 1"/>
          <p:cNvSpPr>
            <a:spLocks noChangeArrowheads="1"/>
          </p:cNvSpPr>
          <p:nvPr/>
        </p:nvSpPr>
        <p:spPr bwMode="auto">
          <a:xfrm>
            <a:off x="-285750" y="609219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图20 两层神经网络（中间层计算）</a:t>
            </a:r>
            <a:endParaRPr kumimoji="0" lang="zh-CN" altLang="zh-CN" sz="23400" b="0" i="0" u="none" strike="noStrike" cap="none" normalizeH="0" baseline="0" dirty="0">
              <a:ln>
                <a:noFill/>
              </a:ln>
              <a:solidFill>
                <a:srgbClr val="000000"/>
              </a:solidFill>
              <a:effectLst/>
              <a:latin typeface="Verdana" panose="020B0604030504040204" pitchFamily="34" charset="0"/>
            </a:endParaRPr>
          </a:p>
        </p:txBody>
      </p:sp>
      <p:pic>
        <p:nvPicPr>
          <p:cNvPr id="16386" name="Picture 2" descr="http://images2015.cnblogs.com/blog/673793/201512/673793-20151222164731249-36092101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4210" y="2275205"/>
            <a:ext cx="541020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87215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6673" y="697171"/>
            <a:ext cx="6096000" cy="646331"/>
          </a:xfrm>
          <a:prstGeom prst="rect">
            <a:avLst/>
          </a:prstGeom>
        </p:spPr>
        <p:txBody>
          <a:bodyPr>
            <a:spAutoFit/>
          </a:bodyPr>
          <a:lstStyle/>
          <a:p>
            <a:r>
              <a:rPr lang="zh-CN" altLang="en-US">
                <a:solidFill>
                  <a:srgbClr val="000000"/>
                </a:solidFill>
                <a:latin typeface="Verdana" panose="020B0604030504040204" pitchFamily="34" charset="0"/>
              </a:rPr>
              <a:t>计算最终输出</a:t>
            </a:r>
            <a:r>
              <a:rPr lang="en-US" altLang="zh-CN" dirty="0">
                <a:solidFill>
                  <a:srgbClr val="000000"/>
                </a:solidFill>
                <a:latin typeface="Verdana" panose="020B0604030504040204" pitchFamily="34" charset="0"/>
              </a:rPr>
              <a:t>z</a:t>
            </a:r>
            <a:r>
              <a:rPr lang="zh-CN" altLang="en-US" dirty="0">
                <a:solidFill>
                  <a:srgbClr val="000000"/>
                </a:solidFill>
                <a:latin typeface="Verdana" panose="020B0604030504040204" pitchFamily="34" charset="0"/>
              </a:rPr>
              <a:t>的方式是利用了中间层的</a:t>
            </a:r>
            <a:r>
              <a:rPr lang="en-US" altLang="zh-CN" dirty="0">
                <a:solidFill>
                  <a:srgbClr val="000000"/>
                </a:solidFill>
                <a:latin typeface="Verdana" panose="020B0604030504040204" pitchFamily="34" charset="0"/>
              </a:rPr>
              <a:t>a</a:t>
            </a:r>
            <a:r>
              <a:rPr lang="en-US" altLang="zh-CN" baseline="-25000" dirty="0">
                <a:solidFill>
                  <a:srgbClr val="000000"/>
                </a:solidFill>
                <a:latin typeface="Verdana" panose="020B0604030504040204" pitchFamily="34" charset="0"/>
              </a:rPr>
              <a:t>1</a:t>
            </a:r>
            <a:r>
              <a:rPr lang="en-US" altLang="zh-CN" baseline="30000"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a</a:t>
            </a:r>
            <a:r>
              <a:rPr lang="en-US" altLang="zh-CN" baseline="-25000" dirty="0">
                <a:solidFill>
                  <a:srgbClr val="000000"/>
                </a:solidFill>
                <a:latin typeface="Verdana" panose="020B0604030504040204" pitchFamily="34" charset="0"/>
              </a:rPr>
              <a:t>2</a:t>
            </a:r>
            <a:r>
              <a:rPr lang="en-US" altLang="zh-CN" baseline="30000"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和第二个权值矩阵计算得到的，如下图。</a:t>
            </a:r>
            <a:endParaRPr lang="zh-CN" altLang="en-US" dirty="0"/>
          </a:p>
        </p:txBody>
      </p:sp>
      <p:pic>
        <p:nvPicPr>
          <p:cNvPr id="1026" name="Picture 2" descr="http://images2015.cnblogs.com/blog/673793/201512/673793-20151222171056156-3876805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659" y="1853968"/>
            <a:ext cx="5495925" cy="37052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960870" y="653639"/>
            <a:ext cx="5097780" cy="1200329"/>
          </a:xfrm>
          <a:prstGeom prst="rect">
            <a:avLst/>
          </a:prstGeom>
        </p:spPr>
        <p:txBody>
          <a:bodyPr wrap="square">
            <a:spAutoFit/>
          </a:bodyPr>
          <a:lstStyle/>
          <a:p>
            <a:r>
              <a:rPr lang="zh-CN" altLang="en-US" dirty="0">
                <a:solidFill>
                  <a:srgbClr val="000000"/>
                </a:solidFill>
                <a:latin typeface="Verdana" panose="020B0604030504040204" pitchFamily="34" charset="0"/>
              </a:rPr>
              <a:t>　　</a:t>
            </a:r>
            <a:r>
              <a:rPr lang="zh-CN" altLang="en-US" dirty="0">
                <a:solidFill>
                  <a:srgbClr val="000000"/>
                </a:solidFill>
                <a:latin typeface="宋体" panose="02010600030101010101" pitchFamily="2" charset="-122"/>
                <a:ea typeface="宋体" panose="02010600030101010101" pitchFamily="2" charset="-122"/>
              </a:rPr>
              <a:t>假设我们的预测目标是一个向量，那么与前面类似，只需要在“输出层”再增加节点即可。</a:t>
            </a:r>
            <a:endParaRPr lang="zh-CN" altLang="en-US" dirty="0">
              <a:solidFill>
                <a:srgbClr val="000000"/>
              </a:solidFill>
              <a:latin typeface="Verdana" panose="020B0604030504040204" pitchFamily="34" charset="0"/>
            </a:endParaRPr>
          </a:p>
          <a:p>
            <a:br>
              <a:rPr lang="zh-CN" altLang="en-US" dirty="0"/>
            </a:br>
            <a:endParaRPr lang="zh-CN" altLang="en-US" dirty="0"/>
          </a:p>
        </p:txBody>
      </p:sp>
      <p:sp>
        <p:nvSpPr>
          <p:cNvPr id="5" name="矩形 4"/>
          <p:cNvSpPr/>
          <p:nvPr/>
        </p:nvSpPr>
        <p:spPr>
          <a:xfrm>
            <a:off x="6282690" y="1343502"/>
            <a:ext cx="6096000" cy="923330"/>
          </a:xfrm>
          <a:prstGeom prst="rect">
            <a:avLst/>
          </a:prstGeom>
        </p:spPr>
        <p:txBody>
          <a:bodyPr>
            <a:spAutoFit/>
          </a:bodyPr>
          <a:lstStyle/>
          <a:p>
            <a:r>
              <a:rPr lang="zh-CN" altLang="en-US" dirty="0">
                <a:solidFill>
                  <a:srgbClr val="000000"/>
                </a:solidFill>
                <a:latin typeface="宋体" panose="02010600030101010101" pitchFamily="2" charset="-122"/>
                <a:ea typeface="宋体" panose="02010600030101010101" pitchFamily="2" charset="-122"/>
              </a:rPr>
              <a:t>　我们使用向量和矩阵来表示层次中的变量。</a:t>
            </a:r>
            <a:r>
              <a:rPr lang="en-US" altLang="zh-CN" b="1" dirty="0">
                <a:solidFill>
                  <a:srgbClr val="000000"/>
                </a:solidFill>
                <a:latin typeface="verdana" panose="020B0604030504040204" pitchFamily="34" charset="0"/>
                <a:ea typeface="宋体" panose="02010600030101010101" pitchFamily="2" charset="-122"/>
              </a:rPr>
              <a:t>a</a:t>
            </a:r>
            <a:r>
              <a:rPr lang="en-US" altLang="zh-CN" baseline="30000" dirty="0">
                <a:solidFill>
                  <a:srgbClr val="000000"/>
                </a:solidFill>
                <a:latin typeface="verdana" panose="020B0604030504040204" pitchFamily="34" charset="0"/>
                <a:ea typeface="宋体" panose="02010600030101010101" pitchFamily="2" charset="-122"/>
              </a:rPr>
              <a:t>(1)</a:t>
            </a:r>
            <a:r>
              <a:rPr lang="zh-CN" altLang="en-US" dirty="0">
                <a:solidFill>
                  <a:srgbClr val="000000"/>
                </a:solidFill>
                <a:latin typeface="verdana" panose="020B0604030504040204" pitchFamily="34" charset="0"/>
                <a:ea typeface="宋体" panose="02010600030101010101" pitchFamily="2" charset="-122"/>
              </a:rPr>
              <a:t>，</a:t>
            </a:r>
            <a:r>
              <a:rPr lang="en-US" altLang="zh-CN" b="1" dirty="0">
                <a:solidFill>
                  <a:srgbClr val="000000"/>
                </a:solidFill>
                <a:latin typeface="verdana" panose="020B0604030504040204" pitchFamily="34" charset="0"/>
                <a:ea typeface="宋体" panose="02010600030101010101" pitchFamily="2" charset="-122"/>
              </a:rPr>
              <a:t>a</a:t>
            </a:r>
            <a:r>
              <a:rPr lang="en-US" altLang="zh-CN" baseline="30000" dirty="0">
                <a:solidFill>
                  <a:srgbClr val="000000"/>
                </a:solidFill>
                <a:latin typeface="verdana" panose="020B0604030504040204" pitchFamily="34" charset="0"/>
                <a:ea typeface="宋体" panose="02010600030101010101" pitchFamily="2" charset="-122"/>
              </a:rPr>
              <a:t>(2)</a:t>
            </a:r>
            <a:r>
              <a:rPr lang="zh-CN" altLang="en-US" dirty="0">
                <a:solidFill>
                  <a:srgbClr val="000000"/>
                </a:solidFill>
                <a:latin typeface="verdana" panose="020B0604030504040204" pitchFamily="34" charset="0"/>
                <a:ea typeface="宋体" panose="02010600030101010101" pitchFamily="2" charset="-122"/>
              </a:rPr>
              <a:t>，</a:t>
            </a:r>
            <a:r>
              <a:rPr lang="en-US" altLang="zh-CN" b="1" dirty="0">
                <a:solidFill>
                  <a:srgbClr val="000000"/>
                </a:solidFill>
                <a:latin typeface="verdana" panose="020B0604030504040204" pitchFamily="34" charset="0"/>
                <a:ea typeface="宋体" panose="02010600030101010101" pitchFamily="2" charset="-122"/>
              </a:rPr>
              <a:t>z</a:t>
            </a:r>
            <a:r>
              <a:rPr lang="zh-CN" altLang="en-US" dirty="0">
                <a:solidFill>
                  <a:srgbClr val="000000"/>
                </a:solidFill>
                <a:latin typeface="宋体" panose="02010600030101010101" pitchFamily="2" charset="-122"/>
                <a:ea typeface="宋体" panose="02010600030101010101" pitchFamily="2" charset="-122"/>
              </a:rPr>
              <a:t>是网络中传输的向量数据。</a:t>
            </a:r>
            <a:r>
              <a:rPr lang="en-US" altLang="zh-CN" b="1" dirty="0">
                <a:solidFill>
                  <a:srgbClr val="000000"/>
                </a:solidFill>
                <a:latin typeface="verdana" panose="020B0604030504040204" pitchFamily="34" charset="0"/>
                <a:ea typeface="宋体" panose="02010600030101010101" pitchFamily="2" charset="-122"/>
              </a:rPr>
              <a:t>W</a:t>
            </a:r>
            <a:r>
              <a:rPr lang="en-US" altLang="zh-CN" baseline="30000" dirty="0">
                <a:solidFill>
                  <a:srgbClr val="000000"/>
                </a:solidFill>
                <a:latin typeface="verdana" panose="020B0604030504040204" pitchFamily="34" charset="0"/>
                <a:ea typeface="宋体" panose="02010600030101010101" pitchFamily="2" charset="-122"/>
              </a:rPr>
              <a:t>(1)</a:t>
            </a:r>
            <a:r>
              <a:rPr lang="zh-CN" altLang="en-US" dirty="0">
                <a:solidFill>
                  <a:srgbClr val="000000"/>
                </a:solidFill>
                <a:latin typeface="verdana" panose="020B0604030504040204" pitchFamily="34" charset="0"/>
                <a:ea typeface="宋体" panose="02010600030101010101" pitchFamily="2" charset="-122"/>
              </a:rPr>
              <a:t>和</a:t>
            </a:r>
            <a:r>
              <a:rPr lang="en-US" altLang="zh-CN" b="1" dirty="0">
                <a:solidFill>
                  <a:srgbClr val="000000"/>
                </a:solidFill>
                <a:latin typeface="verdana" panose="020B0604030504040204" pitchFamily="34" charset="0"/>
                <a:ea typeface="宋体" panose="02010600030101010101" pitchFamily="2" charset="-122"/>
              </a:rPr>
              <a:t>W</a:t>
            </a:r>
            <a:r>
              <a:rPr lang="en-US" altLang="zh-CN" baseline="30000" dirty="0">
                <a:solidFill>
                  <a:srgbClr val="000000"/>
                </a:solidFill>
                <a:latin typeface="verdana" panose="020B0604030504040204" pitchFamily="34" charset="0"/>
                <a:ea typeface="宋体" panose="02010600030101010101" pitchFamily="2" charset="-122"/>
              </a:rPr>
              <a:t>(2)</a:t>
            </a:r>
            <a:r>
              <a:rPr lang="zh-CN" altLang="en-US" dirty="0">
                <a:solidFill>
                  <a:srgbClr val="000000"/>
                </a:solidFill>
                <a:latin typeface="宋体" panose="02010600030101010101" pitchFamily="2" charset="-122"/>
                <a:ea typeface="宋体" panose="02010600030101010101" pitchFamily="2" charset="-122"/>
              </a:rPr>
              <a:t>是网络的矩阵参数。如下图。</a:t>
            </a:r>
            <a:endParaRPr lang="zh-CN" altLang="en-US" dirty="0"/>
          </a:p>
        </p:txBody>
      </p:sp>
      <p:pic>
        <p:nvPicPr>
          <p:cNvPr id="1028" name="Picture 4" descr="http://images2015.cnblogs.com/blog/673793/201512/673793-20151222171328140-130307563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6152" y="2266832"/>
            <a:ext cx="4029075" cy="37052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612673" y="5756255"/>
            <a:ext cx="6096000" cy="923330"/>
          </a:xfrm>
          <a:prstGeom prst="rect">
            <a:avLst/>
          </a:prstGeom>
        </p:spPr>
        <p:txBody>
          <a:bodyPr>
            <a:spAutoFit/>
          </a:bodyPr>
          <a:lstStyle/>
          <a:p>
            <a:pPr algn="ctr"/>
            <a:br>
              <a:rPr lang="pl-PL" altLang="zh-CN" dirty="0">
                <a:solidFill>
                  <a:srgbClr val="000000"/>
                </a:solidFill>
                <a:latin typeface="宋体" panose="02010600030101010101" pitchFamily="2" charset="-122"/>
                <a:ea typeface="宋体" panose="02010600030101010101" pitchFamily="2" charset="-122"/>
              </a:rPr>
            </a:br>
            <a:r>
              <a:rPr lang="pl-PL" altLang="zh-CN" dirty="0">
                <a:solidFill>
                  <a:srgbClr val="000000"/>
                </a:solidFill>
                <a:latin typeface="宋体" panose="02010600030101010101" pitchFamily="2" charset="-122"/>
                <a:ea typeface="宋体" panose="02010600030101010101" pitchFamily="2" charset="-122"/>
              </a:rPr>
              <a:t>  </a:t>
            </a:r>
            <a:r>
              <a:rPr lang="pl-PL" altLang="zh-CN" dirty="0">
                <a:solidFill>
                  <a:srgbClr val="000000"/>
                </a:solidFill>
                <a:latin typeface="verdana" panose="020B0604030504040204" pitchFamily="34" charset="0"/>
                <a:ea typeface="宋体" panose="02010600030101010101" pitchFamily="2" charset="-122"/>
              </a:rPr>
              <a:t>g(</a:t>
            </a:r>
            <a:r>
              <a:rPr lang="pl-PL" altLang="zh-CN" b="1" dirty="0">
                <a:solidFill>
                  <a:srgbClr val="000000"/>
                </a:solidFill>
                <a:latin typeface="verdana" panose="020B0604030504040204" pitchFamily="34" charset="0"/>
                <a:ea typeface="宋体" panose="02010600030101010101" pitchFamily="2" charset="-122"/>
              </a:rPr>
              <a:t>W</a:t>
            </a:r>
            <a:r>
              <a:rPr lang="pl-PL" altLang="zh-CN" baseline="30000" dirty="0">
                <a:solidFill>
                  <a:srgbClr val="000000"/>
                </a:solidFill>
                <a:latin typeface="verdana" panose="020B0604030504040204" pitchFamily="34" charset="0"/>
                <a:ea typeface="宋体" panose="02010600030101010101" pitchFamily="2" charset="-122"/>
              </a:rPr>
              <a:t>(1)</a:t>
            </a:r>
            <a:r>
              <a:rPr lang="pl-PL" altLang="zh-CN" dirty="0">
                <a:solidFill>
                  <a:srgbClr val="000000"/>
                </a:solidFill>
                <a:latin typeface="verdana" panose="020B0604030504040204" pitchFamily="34" charset="0"/>
                <a:ea typeface="宋体" panose="02010600030101010101" pitchFamily="2" charset="-122"/>
              </a:rPr>
              <a:t> * </a:t>
            </a:r>
            <a:r>
              <a:rPr lang="pl-PL" altLang="zh-CN" b="1" dirty="0">
                <a:solidFill>
                  <a:srgbClr val="000000"/>
                </a:solidFill>
                <a:latin typeface="verdana" panose="020B0604030504040204" pitchFamily="34" charset="0"/>
                <a:ea typeface="宋体" panose="02010600030101010101" pitchFamily="2" charset="-122"/>
              </a:rPr>
              <a:t>a</a:t>
            </a:r>
            <a:r>
              <a:rPr lang="pl-PL" altLang="zh-CN" baseline="30000" dirty="0">
                <a:solidFill>
                  <a:srgbClr val="000000"/>
                </a:solidFill>
                <a:latin typeface="verdana" panose="020B0604030504040204" pitchFamily="34" charset="0"/>
                <a:ea typeface="宋体" panose="02010600030101010101" pitchFamily="2" charset="-122"/>
              </a:rPr>
              <a:t>(1)</a:t>
            </a:r>
            <a:r>
              <a:rPr lang="pl-PL" altLang="zh-CN" dirty="0">
                <a:solidFill>
                  <a:srgbClr val="000000"/>
                </a:solidFill>
                <a:latin typeface="verdana" panose="020B0604030504040204" pitchFamily="34" charset="0"/>
                <a:ea typeface="宋体" panose="02010600030101010101" pitchFamily="2" charset="-122"/>
              </a:rPr>
              <a:t>) = </a:t>
            </a:r>
            <a:r>
              <a:rPr lang="pl-PL" altLang="zh-CN" b="1" dirty="0">
                <a:solidFill>
                  <a:srgbClr val="000000"/>
                </a:solidFill>
                <a:latin typeface="verdana" panose="020B0604030504040204" pitchFamily="34" charset="0"/>
                <a:ea typeface="宋体" panose="02010600030101010101" pitchFamily="2" charset="-122"/>
              </a:rPr>
              <a:t>a</a:t>
            </a:r>
            <a:r>
              <a:rPr lang="pl-PL" altLang="zh-CN" baseline="30000" dirty="0">
                <a:solidFill>
                  <a:srgbClr val="000000"/>
                </a:solidFill>
                <a:latin typeface="verdana" panose="020B0604030504040204" pitchFamily="34" charset="0"/>
                <a:ea typeface="宋体" panose="02010600030101010101" pitchFamily="2" charset="-122"/>
              </a:rPr>
              <a:t>(2)</a:t>
            </a:r>
            <a:r>
              <a:rPr lang="pl-PL" altLang="zh-CN" dirty="0">
                <a:solidFill>
                  <a:srgbClr val="000000"/>
                </a:solidFill>
                <a:latin typeface="verdana" panose="020B0604030504040204" pitchFamily="34" charset="0"/>
                <a:ea typeface="宋体" panose="02010600030101010101" pitchFamily="2" charset="-122"/>
              </a:rPr>
              <a:t>; </a:t>
            </a:r>
            <a:endParaRPr lang="pl-PL" altLang="zh-CN" dirty="0">
              <a:solidFill>
                <a:srgbClr val="000000"/>
              </a:solidFill>
              <a:latin typeface="Verdana" panose="020B0604030504040204" pitchFamily="34" charset="0"/>
            </a:endParaRPr>
          </a:p>
          <a:p>
            <a:pPr algn="ctr"/>
            <a:r>
              <a:rPr lang="pl-PL" altLang="zh-CN" dirty="0">
                <a:solidFill>
                  <a:srgbClr val="000000"/>
                </a:solidFill>
                <a:latin typeface="verdana" panose="020B0604030504040204" pitchFamily="34" charset="0"/>
              </a:rPr>
              <a:t>g(</a:t>
            </a:r>
            <a:r>
              <a:rPr lang="pl-PL" altLang="zh-CN" b="1" dirty="0">
                <a:solidFill>
                  <a:srgbClr val="000000"/>
                </a:solidFill>
                <a:latin typeface="verdana" panose="020B0604030504040204" pitchFamily="34" charset="0"/>
              </a:rPr>
              <a:t>W</a:t>
            </a:r>
            <a:r>
              <a:rPr lang="pl-PL" altLang="zh-CN" baseline="30000" dirty="0">
                <a:solidFill>
                  <a:srgbClr val="000000"/>
                </a:solidFill>
                <a:latin typeface="verdana" panose="020B0604030504040204" pitchFamily="34" charset="0"/>
              </a:rPr>
              <a:t>(2)</a:t>
            </a:r>
            <a:r>
              <a:rPr lang="pl-PL" altLang="zh-CN" dirty="0">
                <a:solidFill>
                  <a:srgbClr val="000000"/>
                </a:solidFill>
                <a:latin typeface="verdana" panose="020B0604030504040204" pitchFamily="34" charset="0"/>
              </a:rPr>
              <a:t> * </a:t>
            </a:r>
            <a:r>
              <a:rPr lang="pl-PL" altLang="zh-CN" b="1" dirty="0">
                <a:solidFill>
                  <a:srgbClr val="000000"/>
                </a:solidFill>
                <a:latin typeface="verdana" panose="020B0604030504040204" pitchFamily="34" charset="0"/>
              </a:rPr>
              <a:t>a</a:t>
            </a:r>
            <a:r>
              <a:rPr lang="pl-PL" altLang="zh-CN" baseline="30000" dirty="0">
                <a:solidFill>
                  <a:srgbClr val="000000"/>
                </a:solidFill>
                <a:latin typeface="verdana" panose="020B0604030504040204" pitchFamily="34" charset="0"/>
              </a:rPr>
              <a:t>(2)</a:t>
            </a:r>
            <a:r>
              <a:rPr lang="pl-PL" altLang="zh-CN" dirty="0">
                <a:solidFill>
                  <a:srgbClr val="000000"/>
                </a:solidFill>
                <a:latin typeface="verdana" panose="020B0604030504040204" pitchFamily="34" charset="0"/>
              </a:rPr>
              <a:t>) = </a:t>
            </a:r>
            <a:r>
              <a:rPr lang="pl-PL" altLang="zh-CN" b="1" dirty="0">
                <a:solidFill>
                  <a:srgbClr val="000000"/>
                </a:solidFill>
                <a:latin typeface="verdana" panose="020B0604030504040204" pitchFamily="34" charset="0"/>
              </a:rPr>
              <a:t>z</a:t>
            </a:r>
            <a:r>
              <a:rPr lang="pl-PL" altLang="zh-CN" dirty="0">
                <a:solidFill>
                  <a:srgbClr val="000000"/>
                </a:solidFill>
                <a:latin typeface="verdana" panose="020B0604030504040204" pitchFamily="34" charset="0"/>
              </a:rPr>
              <a:t>;</a:t>
            </a:r>
            <a:endParaRPr lang="pl-PL" altLang="zh-CN" b="0" i="0" dirty="0">
              <a:solidFill>
                <a:srgbClr val="000000"/>
              </a:solidFill>
              <a:effectLst/>
              <a:latin typeface="Verdana" panose="020B0604030504040204" pitchFamily="34" charset="0"/>
            </a:endParaRPr>
          </a:p>
        </p:txBody>
      </p:sp>
      <p:sp>
        <p:nvSpPr>
          <p:cNvPr id="7" name="矩形 6"/>
          <p:cNvSpPr/>
          <p:nvPr/>
        </p:nvSpPr>
        <p:spPr>
          <a:xfrm>
            <a:off x="953662" y="5559193"/>
            <a:ext cx="6096000" cy="1200329"/>
          </a:xfrm>
          <a:prstGeom prst="rect">
            <a:avLst/>
          </a:prstGeom>
        </p:spPr>
        <p:txBody>
          <a:bodyPr>
            <a:spAutoFit/>
          </a:bodyPr>
          <a:lstStyle/>
          <a:p>
            <a:r>
              <a:rPr lang="zh-CN" altLang="en-US" dirty="0">
                <a:solidFill>
                  <a:srgbClr val="000000"/>
                </a:solidFill>
                <a:latin typeface="宋体" panose="02010600030101010101" pitchFamily="2" charset="-122"/>
                <a:ea typeface="宋体" panose="02010600030101010101" pitchFamily="2" charset="-122"/>
              </a:rPr>
              <a:t>使用矩阵运算来表达是很简洁的，而且也不会受到节点数增多的影响（无论有多少节点参与运算，乘法两端都只有一个变量）。因此神经网络的教程中大量使用矩阵运算来描述。</a:t>
            </a:r>
            <a:endParaRPr lang="zh-CN" altLang="en-US" dirty="0"/>
          </a:p>
        </p:txBody>
      </p:sp>
      <p:cxnSp>
        <p:nvCxnSpPr>
          <p:cNvPr id="11" name="直接箭头连接符 10"/>
          <p:cNvCxnSpPr/>
          <p:nvPr/>
        </p:nvCxnSpPr>
        <p:spPr>
          <a:xfrm>
            <a:off x="6813395" y="6217920"/>
            <a:ext cx="1616927" cy="2497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831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379035" y="1053790"/>
            <a:ext cx="9144000" cy="1655762"/>
          </a:xfrm>
        </p:spPr>
        <p:txBody>
          <a:bodyPr/>
          <a:lstStyle/>
          <a:p>
            <a:r>
              <a:rPr lang="zh-CN" altLang="en-US" dirty="0"/>
              <a:t>神经网络是一种模拟人脑的神经网络以期能够实现类人工智能的机器学习技术。人脑中的神经网络是一个非常复杂的组织。成人的大脑中估计有</a:t>
            </a:r>
            <a:r>
              <a:rPr lang="en-US" altLang="zh-CN" dirty="0"/>
              <a:t>1000</a:t>
            </a:r>
            <a:r>
              <a:rPr lang="zh-CN" altLang="en-US" dirty="0"/>
              <a:t>亿个神经元之多。</a:t>
            </a:r>
          </a:p>
        </p:txBody>
      </p:sp>
      <p:sp>
        <p:nvSpPr>
          <p:cNvPr id="4" name="Rectangle 1"/>
          <p:cNvSpPr>
            <a:spLocks noChangeArrowheads="1"/>
          </p:cNvSpPr>
          <p:nvPr/>
        </p:nvSpPr>
        <p:spPr bwMode="auto">
          <a:xfrm>
            <a:off x="5818627" y="869124"/>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19200" b="0" i="0" u="none" strike="noStrike" cap="none" normalizeH="0" baseline="0" dirty="0">
              <a:ln>
                <a:noFill/>
              </a:ln>
              <a:solidFill>
                <a:srgbClr val="000000"/>
              </a:solidFill>
              <a:effectLst/>
              <a:latin typeface="Verdana" panose="020B0604030504040204" pitchFamily="34" charset="0"/>
            </a:endParaRPr>
          </a:p>
        </p:txBody>
      </p:sp>
      <p:pic>
        <p:nvPicPr>
          <p:cNvPr id="1026" name="Picture 2" descr="http://images2015.cnblogs.com/blog/673793/201512/673793-20151229110952448-201719804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5514" y="2852574"/>
            <a:ext cx="4086225" cy="3057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68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96897" y="415488"/>
            <a:ext cx="9787053" cy="923330"/>
          </a:xfrm>
          <a:prstGeom prst="rect">
            <a:avLst/>
          </a:prstGeom>
        </p:spPr>
        <p:txBody>
          <a:bodyPr wrap="square">
            <a:spAutoFit/>
          </a:bodyPr>
          <a:lstStyle/>
          <a:p>
            <a:r>
              <a:rPr lang="zh-CN" altLang="en-US" dirty="0">
                <a:solidFill>
                  <a:srgbClr val="000000"/>
                </a:solidFill>
                <a:latin typeface="宋体" panose="02010600030101010101" pitchFamily="2" charset="-122"/>
                <a:ea typeface="宋体" panose="02010600030101010101" pitchFamily="2" charset="-122"/>
              </a:rPr>
              <a:t>神经网络的结构图的讨论中都没有提到偏置节点（</a:t>
            </a:r>
            <a:r>
              <a:rPr lang="en-US" altLang="zh-CN" dirty="0">
                <a:solidFill>
                  <a:srgbClr val="000000"/>
                </a:solidFill>
                <a:latin typeface="verdana" panose="020B0604030504040204" pitchFamily="34" charset="0"/>
                <a:ea typeface="宋体" panose="02010600030101010101" pitchFamily="2" charset="-122"/>
              </a:rPr>
              <a:t>bias unit</a:t>
            </a:r>
            <a:r>
              <a:rPr lang="zh-CN" altLang="en-US" dirty="0">
                <a:solidFill>
                  <a:srgbClr val="000000"/>
                </a:solidFill>
                <a:latin typeface="宋体" panose="02010600030101010101" pitchFamily="2" charset="-122"/>
                <a:ea typeface="宋体" panose="02010600030101010101" pitchFamily="2" charset="-122"/>
              </a:rPr>
              <a:t>）。事实上，这些节点是默认存在的。它</a:t>
            </a:r>
            <a:r>
              <a:rPr lang="zh-CN" altLang="en-US" dirty="0">
                <a:solidFill>
                  <a:srgbClr val="FF0000"/>
                </a:solidFill>
                <a:latin typeface="宋体" panose="02010600030101010101" pitchFamily="2" charset="-122"/>
                <a:ea typeface="宋体" panose="02010600030101010101" pitchFamily="2" charset="-122"/>
              </a:rPr>
              <a:t>本质上是一个只含有存储功能，且存储值永远为</a:t>
            </a:r>
            <a:r>
              <a:rPr lang="en-US" altLang="zh-CN" dirty="0">
                <a:solidFill>
                  <a:srgbClr val="FF0000"/>
                </a:solidFill>
                <a:latin typeface="宋体" panose="02010600030101010101" pitchFamily="2" charset="-122"/>
                <a:ea typeface="宋体" panose="02010600030101010101" pitchFamily="2" charset="-122"/>
              </a:rPr>
              <a:t>1</a:t>
            </a:r>
            <a:r>
              <a:rPr lang="zh-CN" altLang="en-US" dirty="0">
                <a:solidFill>
                  <a:srgbClr val="FF0000"/>
                </a:solidFill>
                <a:latin typeface="宋体" panose="02010600030101010101" pitchFamily="2" charset="-122"/>
                <a:ea typeface="宋体" panose="02010600030101010101" pitchFamily="2" charset="-122"/>
              </a:rPr>
              <a:t>的单元</a:t>
            </a:r>
            <a:r>
              <a:rPr lang="zh-CN" altLang="en-US" dirty="0">
                <a:solidFill>
                  <a:srgbClr val="000000"/>
                </a:solidFill>
                <a:latin typeface="宋体" panose="02010600030101010101" pitchFamily="2" charset="-122"/>
                <a:ea typeface="宋体" panose="02010600030101010101" pitchFamily="2" charset="-122"/>
              </a:rPr>
              <a:t>。在神经网络的每个层次中，除了输出层以外，都会含有这样一个偏置单元。正如线性回归模型与逻辑回归模型中的一样。</a:t>
            </a:r>
            <a:endParaRPr lang="zh-CN" altLang="en-US" dirty="0"/>
          </a:p>
        </p:txBody>
      </p:sp>
      <p:sp>
        <p:nvSpPr>
          <p:cNvPr id="3" name="矩形 2"/>
          <p:cNvSpPr/>
          <p:nvPr/>
        </p:nvSpPr>
        <p:spPr>
          <a:xfrm>
            <a:off x="1196897" y="1656176"/>
            <a:ext cx="6096000" cy="646331"/>
          </a:xfrm>
          <a:prstGeom prst="rect">
            <a:avLst/>
          </a:prstGeom>
        </p:spPr>
        <p:txBody>
          <a:bodyPr>
            <a:spAutoFit/>
          </a:bodyPr>
          <a:lstStyle/>
          <a:p>
            <a:r>
              <a:rPr lang="zh-CN" altLang="en-US" dirty="0">
                <a:solidFill>
                  <a:srgbClr val="000000"/>
                </a:solidFill>
                <a:latin typeface="宋体" panose="02010600030101010101" pitchFamily="2" charset="-122"/>
                <a:ea typeface="宋体" panose="02010600030101010101" pitchFamily="2" charset="-122"/>
              </a:rPr>
              <a:t>偏置单元与后一层的所有节点都有连接，我们设这些参数值为向量</a:t>
            </a:r>
            <a:r>
              <a:rPr lang="en-US" altLang="zh-CN" b="1" dirty="0">
                <a:solidFill>
                  <a:srgbClr val="000000"/>
                </a:solidFill>
                <a:latin typeface="verdana" panose="020B0604030504040204" pitchFamily="34" charset="0"/>
              </a:rPr>
              <a:t>b</a:t>
            </a:r>
            <a:r>
              <a:rPr lang="zh-CN" altLang="en-US" dirty="0">
                <a:solidFill>
                  <a:srgbClr val="000000"/>
                </a:solidFill>
                <a:latin typeface="宋体" panose="02010600030101010101" pitchFamily="2" charset="-122"/>
                <a:ea typeface="宋体" panose="02010600030101010101" pitchFamily="2" charset="-122"/>
              </a:rPr>
              <a:t>，称之为偏置。如下图。</a:t>
            </a:r>
            <a:endParaRPr lang="zh-CN" altLang="en-US" dirty="0"/>
          </a:p>
        </p:txBody>
      </p:sp>
      <p:pic>
        <p:nvPicPr>
          <p:cNvPr id="2050" name="Picture 2" descr="http://images2015.cnblogs.com/blog/673793/201512/673793-20151226111144687-60491138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897" y="2442117"/>
            <a:ext cx="4105275" cy="428915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835805" y="4066621"/>
            <a:ext cx="6096000" cy="1200329"/>
          </a:xfrm>
          <a:prstGeom prst="rect">
            <a:avLst/>
          </a:prstGeom>
        </p:spPr>
        <p:txBody>
          <a:bodyPr>
            <a:spAutoFit/>
          </a:bodyPr>
          <a:lstStyle/>
          <a:p>
            <a:r>
              <a:rPr lang="zh-CN" altLang="en-US" dirty="0">
                <a:solidFill>
                  <a:srgbClr val="000000"/>
                </a:solidFill>
                <a:latin typeface="Verdana" panose="020B0604030504040204" pitchFamily="34" charset="0"/>
              </a:rPr>
              <a:t>偏置节点很好认，因为其没有输入（前一层中没有箭头指向它）。有些神经网络的结构图中会把偏置节点明显画出来，有些不会。一般情况下，我们都不会明确画出偏置节点。 </a:t>
            </a:r>
            <a:endParaRPr lang="zh-CN" altLang="en-US" dirty="0"/>
          </a:p>
        </p:txBody>
      </p:sp>
    </p:spTree>
    <p:extLst>
      <p:ext uri="{BB962C8B-B14F-4D97-AF65-F5344CB8AC3E}">
        <p14:creationId xmlns:p14="http://schemas.microsoft.com/office/powerpoint/2010/main" val="1578647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114908" y="781696"/>
            <a:ext cx="6096000" cy="923330"/>
          </a:xfrm>
          <a:prstGeom prst="rect">
            <a:avLst/>
          </a:prstGeom>
        </p:spPr>
        <p:txBody>
          <a:bodyPr>
            <a:spAutoFit/>
          </a:bodyPr>
          <a:lstStyle/>
          <a:p>
            <a:r>
              <a:rPr lang="zh-CN" altLang="en-US">
                <a:solidFill>
                  <a:srgbClr val="000000"/>
                </a:solidFill>
                <a:latin typeface="Verdana" panose="020B0604030504040204" pitchFamily="34" charset="0"/>
              </a:rPr>
              <a:t>在考虑了偏置以后的一个神经网络的矩阵运算如下：</a:t>
            </a:r>
          </a:p>
          <a:p>
            <a:pPr algn="ctr"/>
            <a:r>
              <a:rPr lang="zh-CN" altLang="en-US">
                <a:solidFill>
                  <a:srgbClr val="000000"/>
                </a:solidFill>
                <a:latin typeface="Verdana" panose="020B0604030504040204" pitchFamily="34" charset="0"/>
              </a:rPr>
              <a:t>  </a:t>
            </a:r>
            <a:r>
              <a:rPr lang="en-US" altLang="zh-CN">
                <a:solidFill>
                  <a:srgbClr val="000000"/>
                </a:solidFill>
                <a:latin typeface="Verdana" panose="020B0604030504040204" pitchFamily="34" charset="0"/>
              </a:rPr>
              <a:t>g(</a:t>
            </a:r>
            <a:r>
              <a:rPr lang="en-US" altLang="zh-CN" b="1">
                <a:solidFill>
                  <a:srgbClr val="000000"/>
                </a:solidFill>
                <a:latin typeface="Verdana" panose="020B0604030504040204" pitchFamily="34" charset="0"/>
              </a:rPr>
              <a:t>W</a:t>
            </a:r>
            <a:r>
              <a:rPr lang="en-US" altLang="zh-CN" baseline="30000">
                <a:solidFill>
                  <a:srgbClr val="000000"/>
                </a:solidFill>
                <a:latin typeface="Verdana" panose="020B0604030504040204" pitchFamily="34" charset="0"/>
              </a:rPr>
              <a:t>(1)</a:t>
            </a:r>
            <a:r>
              <a:rPr lang="en-US" altLang="zh-CN">
                <a:solidFill>
                  <a:srgbClr val="000000"/>
                </a:solidFill>
                <a:latin typeface="Verdana" panose="020B0604030504040204" pitchFamily="34" charset="0"/>
              </a:rPr>
              <a:t> * </a:t>
            </a:r>
            <a:r>
              <a:rPr lang="en-US" altLang="zh-CN" b="1">
                <a:solidFill>
                  <a:srgbClr val="000000"/>
                </a:solidFill>
                <a:latin typeface="Verdana" panose="020B0604030504040204" pitchFamily="34" charset="0"/>
              </a:rPr>
              <a:t>a</a:t>
            </a:r>
            <a:r>
              <a:rPr lang="en-US" altLang="zh-CN" baseline="30000">
                <a:solidFill>
                  <a:srgbClr val="000000"/>
                </a:solidFill>
                <a:latin typeface="Verdana" panose="020B0604030504040204" pitchFamily="34" charset="0"/>
              </a:rPr>
              <a:t>(1) </a:t>
            </a:r>
            <a:r>
              <a:rPr lang="en-US" altLang="zh-CN">
                <a:solidFill>
                  <a:srgbClr val="000000"/>
                </a:solidFill>
                <a:latin typeface="Verdana" panose="020B0604030504040204" pitchFamily="34" charset="0"/>
              </a:rPr>
              <a:t>+ </a:t>
            </a:r>
            <a:r>
              <a:rPr lang="en-US" altLang="zh-CN" b="1">
                <a:solidFill>
                  <a:srgbClr val="000000"/>
                </a:solidFill>
                <a:latin typeface="Verdana" panose="020B0604030504040204" pitchFamily="34" charset="0"/>
              </a:rPr>
              <a:t>b</a:t>
            </a:r>
            <a:r>
              <a:rPr lang="en-US" altLang="zh-CN" baseline="30000">
                <a:solidFill>
                  <a:srgbClr val="000000"/>
                </a:solidFill>
                <a:latin typeface="Verdana" panose="020B0604030504040204" pitchFamily="34" charset="0"/>
              </a:rPr>
              <a:t>(1)</a:t>
            </a:r>
            <a:r>
              <a:rPr lang="en-US" altLang="zh-CN">
                <a:solidFill>
                  <a:srgbClr val="000000"/>
                </a:solidFill>
                <a:latin typeface="Verdana" panose="020B0604030504040204" pitchFamily="34" charset="0"/>
              </a:rPr>
              <a:t>) = </a:t>
            </a:r>
            <a:r>
              <a:rPr lang="en-US" altLang="zh-CN" b="1">
                <a:solidFill>
                  <a:srgbClr val="000000"/>
                </a:solidFill>
                <a:latin typeface="Verdana" panose="020B0604030504040204" pitchFamily="34" charset="0"/>
              </a:rPr>
              <a:t>a</a:t>
            </a:r>
            <a:r>
              <a:rPr lang="en-US" altLang="zh-CN" baseline="30000">
                <a:solidFill>
                  <a:srgbClr val="000000"/>
                </a:solidFill>
                <a:latin typeface="Verdana" panose="020B0604030504040204" pitchFamily="34" charset="0"/>
              </a:rPr>
              <a:t>(2)</a:t>
            </a:r>
            <a:r>
              <a:rPr lang="en-US" altLang="zh-CN">
                <a:solidFill>
                  <a:srgbClr val="000000"/>
                </a:solidFill>
                <a:latin typeface="Verdana" panose="020B0604030504040204" pitchFamily="34" charset="0"/>
              </a:rPr>
              <a:t>; </a:t>
            </a:r>
          </a:p>
          <a:p>
            <a:pPr algn="ctr"/>
            <a:r>
              <a:rPr lang="en-US" altLang="zh-CN">
                <a:solidFill>
                  <a:srgbClr val="000000"/>
                </a:solidFill>
                <a:latin typeface="Verdana" panose="020B0604030504040204" pitchFamily="34" charset="0"/>
              </a:rPr>
              <a:t>g(</a:t>
            </a:r>
            <a:r>
              <a:rPr lang="en-US" altLang="zh-CN" b="1">
                <a:solidFill>
                  <a:srgbClr val="000000"/>
                </a:solidFill>
                <a:latin typeface="Verdana" panose="020B0604030504040204" pitchFamily="34" charset="0"/>
              </a:rPr>
              <a:t>W</a:t>
            </a:r>
            <a:r>
              <a:rPr lang="en-US" altLang="zh-CN" baseline="30000">
                <a:solidFill>
                  <a:srgbClr val="000000"/>
                </a:solidFill>
                <a:latin typeface="Verdana" panose="020B0604030504040204" pitchFamily="34" charset="0"/>
              </a:rPr>
              <a:t>(2)</a:t>
            </a:r>
            <a:r>
              <a:rPr lang="en-US" altLang="zh-CN">
                <a:solidFill>
                  <a:srgbClr val="000000"/>
                </a:solidFill>
                <a:latin typeface="Verdana" panose="020B0604030504040204" pitchFamily="34" charset="0"/>
              </a:rPr>
              <a:t> * </a:t>
            </a:r>
            <a:r>
              <a:rPr lang="en-US" altLang="zh-CN" b="1">
                <a:solidFill>
                  <a:srgbClr val="000000"/>
                </a:solidFill>
                <a:latin typeface="Verdana" panose="020B0604030504040204" pitchFamily="34" charset="0"/>
              </a:rPr>
              <a:t>a</a:t>
            </a:r>
            <a:r>
              <a:rPr lang="en-US" altLang="zh-CN" baseline="30000">
                <a:solidFill>
                  <a:srgbClr val="000000"/>
                </a:solidFill>
                <a:latin typeface="Verdana" panose="020B0604030504040204" pitchFamily="34" charset="0"/>
              </a:rPr>
              <a:t>(2) </a:t>
            </a:r>
            <a:r>
              <a:rPr lang="en-US" altLang="zh-CN">
                <a:solidFill>
                  <a:srgbClr val="000000"/>
                </a:solidFill>
                <a:latin typeface="Verdana" panose="020B0604030504040204" pitchFamily="34" charset="0"/>
              </a:rPr>
              <a:t>+ </a:t>
            </a:r>
            <a:r>
              <a:rPr lang="en-US" altLang="zh-CN" b="1">
                <a:solidFill>
                  <a:srgbClr val="000000"/>
                </a:solidFill>
                <a:latin typeface="Verdana" panose="020B0604030504040204" pitchFamily="34" charset="0"/>
              </a:rPr>
              <a:t>b</a:t>
            </a:r>
            <a:r>
              <a:rPr lang="en-US" altLang="zh-CN" baseline="30000">
                <a:solidFill>
                  <a:srgbClr val="000000"/>
                </a:solidFill>
                <a:latin typeface="Verdana" panose="020B0604030504040204" pitchFamily="34" charset="0"/>
              </a:rPr>
              <a:t>(2)</a:t>
            </a:r>
            <a:r>
              <a:rPr lang="en-US" altLang="zh-CN">
                <a:solidFill>
                  <a:srgbClr val="000000"/>
                </a:solidFill>
                <a:latin typeface="Verdana" panose="020B0604030504040204" pitchFamily="34" charset="0"/>
              </a:rPr>
              <a:t>) = </a:t>
            </a:r>
            <a:r>
              <a:rPr lang="en-US" altLang="zh-CN" b="1">
                <a:solidFill>
                  <a:srgbClr val="000000"/>
                </a:solidFill>
                <a:latin typeface="Verdana" panose="020B0604030504040204" pitchFamily="34" charset="0"/>
              </a:rPr>
              <a:t>z</a:t>
            </a:r>
            <a:r>
              <a:rPr lang="en-US" altLang="zh-CN">
                <a:solidFill>
                  <a:srgbClr val="000000"/>
                </a:solidFill>
                <a:latin typeface="Verdana" panose="020B0604030504040204" pitchFamily="34" charset="0"/>
              </a:rPr>
              <a:t>;</a:t>
            </a:r>
            <a:endParaRPr lang="en-US" altLang="zh-CN" b="0" i="0" dirty="0">
              <a:solidFill>
                <a:srgbClr val="000000"/>
              </a:solidFill>
              <a:effectLst/>
              <a:latin typeface="Verdana" panose="020B0604030504040204" pitchFamily="34" charset="0"/>
            </a:endParaRPr>
          </a:p>
        </p:txBody>
      </p:sp>
      <p:sp>
        <p:nvSpPr>
          <p:cNvPr id="3" name="矩形 2"/>
          <p:cNvSpPr/>
          <p:nvPr/>
        </p:nvSpPr>
        <p:spPr>
          <a:xfrm>
            <a:off x="1135566" y="2989637"/>
            <a:ext cx="10054683" cy="646331"/>
          </a:xfrm>
          <a:prstGeom prst="rect">
            <a:avLst/>
          </a:prstGeom>
        </p:spPr>
        <p:txBody>
          <a:bodyPr wrap="square">
            <a:spAutoFit/>
          </a:bodyPr>
          <a:lstStyle/>
          <a:p>
            <a:r>
              <a:rPr lang="zh-CN" altLang="en-US" dirty="0">
                <a:solidFill>
                  <a:srgbClr val="000000"/>
                </a:solidFill>
                <a:latin typeface="Verdana" panose="020B0604030504040204" pitchFamily="34" charset="0"/>
              </a:rPr>
              <a:t>在两层神经网络中，我们不再使用</a:t>
            </a:r>
            <a:r>
              <a:rPr lang="en-US" altLang="zh-CN" dirty="0" err="1">
                <a:solidFill>
                  <a:srgbClr val="000000"/>
                </a:solidFill>
                <a:latin typeface="Verdana" panose="020B0604030504040204" pitchFamily="34" charset="0"/>
              </a:rPr>
              <a:t>sgn</a:t>
            </a:r>
            <a:r>
              <a:rPr lang="zh-CN" altLang="en-US" dirty="0">
                <a:solidFill>
                  <a:srgbClr val="000000"/>
                </a:solidFill>
                <a:latin typeface="Verdana" panose="020B0604030504040204" pitchFamily="34" charset="0"/>
              </a:rPr>
              <a:t>函数作为函数</a:t>
            </a:r>
            <a:r>
              <a:rPr lang="en-US" altLang="zh-CN" dirty="0">
                <a:solidFill>
                  <a:srgbClr val="000000"/>
                </a:solidFill>
                <a:latin typeface="Verdana" panose="020B0604030504040204" pitchFamily="34" charset="0"/>
              </a:rPr>
              <a:t>g</a:t>
            </a:r>
            <a:r>
              <a:rPr lang="zh-CN" altLang="en-US" dirty="0">
                <a:solidFill>
                  <a:srgbClr val="000000"/>
                </a:solidFill>
                <a:latin typeface="Verdana" panose="020B0604030504040204" pitchFamily="34" charset="0"/>
              </a:rPr>
              <a:t>，而是使用平滑函数</a:t>
            </a:r>
            <a:r>
              <a:rPr lang="en-US" altLang="zh-CN" dirty="0">
                <a:solidFill>
                  <a:srgbClr val="000000"/>
                </a:solidFill>
                <a:latin typeface="Verdana" panose="020B0604030504040204" pitchFamily="34" charset="0"/>
              </a:rPr>
              <a:t>sigmoid</a:t>
            </a:r>
            <a:r>
              <a:rPr lang="zh-CN" altLang="en-US" dirty="0">
                <a:solidFill>
                  <a:srgbClr val="000000"/>
                </a:solidFill>
                <a:latin typeface="Verdana" panose="020B0604030504040204" pitchFamily="34" charset="0"/>
              </a:rPr>
              <a:t>作为函数</a:t>
            </a:r>
            <a:r>
              <a:rPr lang="en-US" altLang="zh-CN" dirty="0">
                <a:solidFill>
                  <a:srgbClr val="000000"/>
                </a:solidFill>
                <a:latin typeface="Verdana" panose="020B0604030504040204" pitchFamily="34" charset="0"/>
              </a:rPr>
              <a:t>g</a:t>
            </a:r>
            <a:r>
              <a:rPr lang="zh-CN" altLang="en-US" dirty="0">
                <a:solidFill>
                  <a:srgbClr val="000000"/>
                </a:solidFill>
                <a:latin typeface="Verdana" panose="020B0604030504040204" pitchFamily="34" charset="0"/>
              </a:rPr>
              <a:t>。我们把函数</a:t>
            </a:r>
            <a:r>
              <a:rPr lang="en-US" altLang="zh-CN" dirty="0">
                <a:solidFill>
                  <a:srgbClr val="000000"/>
                </a:solidFill>
                <a:latin typeface="Verdana" panose="020B0604030504040204" pitchFamily="34" charset="0"/>
              </a:rPr>
              <a:t>g</a:t>
            </a:r>
            <a:r>
              <a:rPr lang="zh-CN" altLang="en-US" dirty="0">
                <a:solidFill>
                  <a:srgbClr val="000000"/>
                </a:solidFill>
                <a:latin typeface="Verdana" panose="020B0604030504040204" pitchFamily="34" charset="0"/>
              </a:rPr>
              <a:t>也称作激活函数（</a:t>
            </a:r>
            <a:r>
              <a:rPr lang="en-US" altLang="zh-CN" dirty="0">
                <a:solidFill>
                  <a:srgbClr val="000000"/>
                </a:solidFill>
                <a:latin typeface="Verdana" panose="020B0604030504040204" pitchFamily="34" charset="0"/>
              </a:rPr>
              <a:t>active function</a:t>
            </a:r>
            <a:r>
              <a:rPr lang="zh-CN" altLang="en-US" dirty="0">
                <a:solidFill>
                  <a:srgbClr val="000000"/>
                </a:solidFill>
                <a:latin typeface="Verdana" panose="020B0604030504040204" pitchFamily="34" charset="0"/>
              </a:rPr>
              <a:t>）。</a:t>
            </a:r>
            <a:endParaRPr lang="zh-CN" altLang="en-US" dirty="0"/>
          </a:p>
        </p:txBody>
      </p:sp>
      <p:sp>
        <p:nvSpPr>
          <p:cNvPr id="4" name="矩形 3"/>
          <p:cNvSpPr/>
          <p:nvPr/>
        </p:nvSpPr>
        <p:spPr>
          <a:xfrm>
            <a:off x="1135565" y="4507985"/>
            <a:ext cx="10054683" cy="923330"/>
          </a:xfrm>
          <a:prstGeom prst="rect">
            <a:avLst/>
          </a:prstGeom>
        </p:spPr>
        <p:txBody>
          <a:bodyPr wrap="square">
            <a:spAutoFit/>
          </a:bodyPr>
          <a:lstStyle/>
          <a:p>
            <a:r>
              <a:rPr lang="zh-CN" altLang="en-US" dirty="0">
                <a:solidFill>
                  <a:srgbClr val="000000"/>
                </a:solidFill>
                <a:latin typeface="Verdana" panose="020B0604030504040204" pitchFamily="34" charset="0"/>
              </a:rPr>
              <a:t>事实上，</a:t>
            </a:r>
            <a:r>
              <a:rPr lang="zh-CN" altLang="en-US" dirty="0">
                <a:solidFill>
                  <a:srgbClr val="FF0000"/>
                </a:solidFill>
                <a:latin typeface="Verdana" panose="020B0604030504040204" pitchFamily="34" charset="0"/>
              </a:rPr>
              <a:t>神经网络的本质就是通过参数与激活函数来拟合特征与目标之间的真实函数关系</a:t>
            </a:r>
            <a:r>
              <a:rPr lang="zh-CN" altLang="en-US" dirty="0">
                <a:solidFill>
                  <a:srgbClr val="000000"/>
                </a:solidFill>
                <a:latin typeface="Verdana" panose="020B0604030504040204" pitchFamily="34" charset="0"/>
              </a:rPr>
              <a:t>。初学者可能认为画神经网络的结构图是为了在程序中实现这些圆圈与线，但在一个神经网络的程序中，既没有“线”这个对象，也没有“单元”这个对象。</a:t>
            </a:r>
            <a:r>
              <a:rPr lang="zh-CN" altLang="en-US" dirty="0">
                <a:solidFill>
                  <a:srgbClr val="FF0000"/>
                </a:solidFill>
                <a:latin typeface="Verdana" panose="020B0604030504040204" pitchFamily="34" charset="0"/>
              </a:rPr>
              <a:t>实现一个神经网络最需要的是线性代数库</a:t>
            </a:r>
            <a:r>
              <a:rPr lang="zh-CN" altLang="en-US" dirty="0">
                <a:solidFill>
                  <a:srgbClr val="000000"/>
                </a:solidFill>
                <a:latin typeface="Verdana" panose="020B0604030504040204" pitchFamily="34" charset="0"/>
              </a:rPr>
              <a:t>。</a:t>
            </a:r>
            <a:endParaRPr lang="zh-CN" altLang="en-US" dirty="0"/>
          </a:p>
        </p:txBody>
      </p:sp>
    </p:spTree>
    <p:extLst>
      <p:ext uri="{BB962C8B-B14F-4D97-AF65-F5344CB8AC3E}">
        <p14:creationId xmlns:p14="http://schemas.microsoft.com/office/powerpoint/2010/main" val="42600038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51932" y="369101"/>
            <a:ext cx="10812966" cy="646331"/>
          </a:xfrm>
          <a:prstGeom prst="rect">
            <a:avLst/>
          </a:prstGeom>
        </p:spPr>
        <p:txBody>
          <a:bodyPr wrap="square">
            <a:spAutoFit/>
          </a:bodyPr>
          <a:lstStyle/>
          <a:p>
            <a:r>
              <a:rPr lang="en-US" altLang="zh-CN" b="1" dirty="0">
                <a:solidFill>
                  <a:srgbClr val="000000"/>
                </a:solidFill>
                <a:latin typeface="Verdana" panose="020B0604030504040204" pitchFamily="34" charset="0"/>
              </a:rPr>
              <a:t>3.</a:t>
            </a:r>
            <a:r>
              <a:rPr lang="zh-CN" altLang="en-US" b="1" dirty="0">
                <a:solidFill>
                  <a:srgbClr val="000000"/>
                </a:solidFill>
                <a:latin typeface="Verdana" panose="020B0604030504040204" pitchFamily="34" charset="0"/>
              </a:rPr>
              <a:t>效果</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与单层神经网络不同。理论证明，两层神经网络可以无限逼近任意连续函数。</a:t>
            </a:r>
            <a:endParaRPr lang="zh-CN" altLang="en-US" b="0" i="0" dirty="0">
              <a:solidFill>
                <a:srgbClr val="000000"/>
              </a:solidFill>
              <a:effectLst/>
              <a:latin typeface="Verdana" panose="020B0604030504040204" pitchFamily="34" charset="0"/>
            </a:endParaRPr>
          </a:p>
        </p:txBody>
      </p:sp>
      <p:sp>
        <p:nvSpPr>
          <p:cNvPr id="3" name="矩形 2"/>
          <p:cNvSpPr/>
          <p:nvPr/>
        </p:nvSpPr>
        <p:spPr>
          <a:xfrm>
            <a:off x="1520283" y="1277034"/>
            <a:ext cx="9452516" cy="369332"/>
          </a:xfrm>
          <a:prstGeom prst="rect">
            <a:avLst/>
          </a:prstGeom>
        </p:spPr>
        <p:txBody>
          <a:bodyPr wrap="square">
            <a:spAutoFit/>
          </a:bodyPr>
          <a:lstStyle/>
          <a:p>
            <a:r>
              <a:rPr lang="zh-CN" altLang="en-US" dirty="0">
                <a:solidFill>
                  <a:srgbClr val="000000"/>
                </a:solidFill>
                <a:latin typeface="Verdana" panose="020B0604030504040204" pitchFamily="34" charset="0"/>
              </a:rPr>
              <a:t>面对复杂的非线性分类任务，两层（带一个隐藏层）神经网络可以分类的很好。</a:t>
            </a:r>
            <a:endParaRPr lang="zh-CN" altLang="en-US" dirty="0"/>
          </a:p>
        </p:txBody>
      </p:sp>
      <p:sp>
        <p:nvSpPr>
          <p:cNvPr id="4" name="矩形 3"/>
          <p:cNvSpPr/>
          <p:nvPr/>
        </p:nvSpPr>
        <p:spPr>
          <a:xfrm>
            <a:off x="1397618" y="1907968"/>
            <a:ext cx="10467279" cy="646331"/>
          </a:xfrm>
          <a:prstGeom prst="rect">
            <a:avLst/>
          </a:prstGeom>
        </p:spPr>
        <p:txBody>
          <a:bodyPr wrap="square">
            <a:spAutoFit/>
          </a:bodyPr>
          <a:lstStyle/>
          <a:p>
            <a:r>
              <a:rPr lang="zh-CN" altLang="en-US" dirty="0">
                <a:solidFill>
                  <a:srgbClr val="000000"/>
                </a:solidFill>
                <a:latin typeface="Verdana" panose="020B0604030504040204" pitchFamily="34" charset="0"/>
              </a:rPr>
              <a:t>下面就是一个例子，红色的线与蓝色的线代表数据。而红色区域和蓝色区域代表由神经网络划开的区域，两者的分界线就是决策分界。</a:t>
            </a:r>
            <a:endParaRPr lang="zh-CN" altLang="en-US" dirty="0"/>
          </a:p>
        </p:txBody>
      </p:sp>
      <p:pic>
        <p:nvPicPr>
          <p:cNvPr id="3074" name="Picture 2" descr="http://images2015.cnblogs.com/blog/673793/201512/673793-20151231073619073-46140354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618" y="2815901"/>
            <a:ext cx="4100783" cy="34622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246541" y="3446835"/>
            <a:ext cx="4649209" cy="646331"/>
          </a:xfrm>
          <a:prstGeom prst="rect">
            <a:avLst/>
          </a:prstGeom>
        </p:spPr>
        <p:txBody>
          <a:bodyPr wrap="square">
            <a:spAutoFit/>
          </a:bodyPr>
          <a:lstStyle/>
          <a:p>
            <a:r>
              <a:rPr lang="zh-CN" altLang="en-US">
                <a:solidFill>
                  <a:srgbClr val="000000"/>
                </a:solidFill>
                <a:latin typeface="Verdana" panose="020B0604030504040204" pitchFamily="34" charset="0"/>
              </a:rPr>
              <a:t>这个两层神经网络的决策分界是非常平滑的曲线，而且分类的很好</a:t>
            </a:r>
            <a:endParaRPr lang="zh-CN" altLang="en-US"/>
          </a:p>
        </p:txBody>
      </p:sp>
    </p:spTree>
    <p:extLst>
      <p:ext uri="{BB962C8B-B14F-4D97-AF65-F5344CB8AC3E}">
        <p14:creationId xmlns:p14="http://schemas.microsoft.com/office/powerpoint/2010/main" val="33789201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50489" y="429543"/>
            <a:ext cx="6096000" cy="369332"/>
          </a:xfrm>
          <a:prstGeom prst="rect">
            <a:avLst/>
          </a:prstGeom>
        </p:spPr>
        <p:txBody>
          <a:bodyPr>
            <a:spAutoFit/>
          </a:bodyPr>
          <a:lstStyle/>
          <a:p>
            <a:r>
              <a:rPr lang="zh-CN" altLang="en-US" dirty="0">
                <a:solidFill>
                  <a:srgbClr val="000000"/>
                </a:solidFill>
                <a:latin typeface="Verdana" panose="020B0604030504040204" pitchFamily="34" charset="0"/>
              </a:rPr>
              <a:t>我们可以把输出层的决策分界单独拿出来看一下</a:t>
            </a:r>
            <a:endParaRPr lang="zh-CN" altLang="en-US" dirty="0"/>
          </a:p>
        </p:txBody>
      </p:sp>
      <p:pic>
        <p:nvPicPr>
          <p:cNvPr id="4098" name="Picture 2" descr="http://images2015.cnblogs.com/blog/673793/201512/673793-20151231074314604-20507321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658" y="945995"/>
            <a:ext cx="5695950" cy="5562600"/>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48399" y="1678469"/>
            <a:ext cx="6096000" cy="1477328"/>
          </a:xfrm>
          <a:prstGeom prst="rect">
            <a:avLst/>
          </a:prstGeom>
        </p:spPr>
        <p:txBody>
          <a:bodyPr>
            <a:spAutoFit/>
          </a:bodyPr>
          <a:lstStyle/>
          <a:p>
            <a:r>
              <a:rPr lang="zh-CN" altLang="en-US" dirty="0">
                <a:solidFill>
                  <a:srgbClr val="000000"/>
                </a:solidFill>
                <a:latin typeface="Verdana" panose="020B0604030504040204" pitchFamily="34" charset="0"/>
              </a:rPr>
              <a:t>输出层的决策分界仍然是</a:t>
            </a:r>
            <a:r>
              <a:rPr lang="zh-CN" altLang="en-US" dirty="0">
                <a:solidFill>
                  <a:srgbClr val="FF0000"/>
                </a:solidFill>
                <a:latin typeface="Verdana" panose="020B0604030504040204" pitchFamily="34" charset="0"/>
              </a:rPr>
              <a:t>直线</a:t>
            </a:r>
            <a:r>
              <a:rPr lang="zh-CN" altLang="en-US" dirty="0">
                <a:solidFill>
                  <a:srgbClr val="000000"/>
                </a:solidFill>
                <a:latin typeface="Verdana" panose="020B0604030504040204" pitchFamily="34" charset="0"/>
              </a:rPr>
              <a:t>。关键就是，从输入层到隐藏层时，数据发生了</a:t>
            </a:r>
            <a:r>
              <a:rPr lang="zh-CN" altLang="en-US" dirty="0">
                <a:solidFill>
                  <a:srgbClr val="FF0000"/>
                </a:solidFill>
                <a:latin typeface="Verdana" panose="020B0604030504040204" pitchFamily="34" charset="0"/>
              </a:rPr>
              <a:t>空间变换</a:t>
            </a:r>
            <a:r>
              <a:rPr lang="zh-CN" altLang="en-US" dirty="0">
                <a:solidFill>
                  <a:srgbClr val="000000"/>
                </a:solidFill>
                <a:latin typeface="Verdana" panose="020B0604030504040204" pitchFamily="34" charset="0"/>
              </a:rPr>
              <a:t>。也就是说，两层神经网络中，</a:t>
            </a:r>
            <a:r>
              <a:rPr lang="zh-CN" altLang="en-US" dirty="0">
                <a:solidFill>
                  <a:srgbClr val="FF0000"/>
                </a:solidFill>
                <a:latin typeface="Verdana" panose="020B0604030504040204" pitchFamily="34" charset="0"/>
              </a:rPr>
              <a:t>隐藏层对原始的数据进行了一个空间变换</a:t>
            </a:r>
            <a:r>
              <a:rPr lang="zh-CN" altLang="en-US" dirty="0">
                <a:solidFill>
                  <a:srgbClr val="000000"/>
                </a:solidFill>
                <a:latin typeface="Verdana" panose="020B0604030504040204" pitchFamily="34" charset="0"/>
              </a:rPr>
              <a:t>，使其可以被线性分类，然后输出层的决策分界划出了一个线性分类分界线，对其进行分类。</a:t>
            </a:r>
            <a:endParaRPr lang="zh-CN" altLang="en-US" dirty="0"/>
          </a:p>
        </p:txBody>
      </p:sp>
      <p:sp>
        <p:nvSpPr>
          <p:cNvPr id="4" name="矩形 3"/>
          <p:cNvSpPr/>
          <p:nvPr/>
        </p:nvSpPr>
        <p:spPr>
          <a:xfrm>
            <a:off x="6248399" y="3270094"/>
            <a:ext cx="6096000" cy="2308324"/>
          </a:xfrm>
          <a:prstGeom prst="rect">
            <a:avLst/>
          </a:prstGeom>
        </p:spPr>
        <p:txBody>
          <a:bodyPr>
            <a:spAutoFit/>
          </a:bodyPr>
          <a:lstStyle/>
          <a:p>
            <a:r>
              <a:rPr lang="zh-CN" altLang="en-US" dirty="0">
                <a:solidFill>
                  <a:srgbClr val="000000"/>
                </a:solidFill>
                <a:latin typeface="Verdana" panose="020B0604030504040204" pitchFamily="34" charset="0"/>
              </a:rPr>
              <a:t>这样就导出了两层神经网络可以做</a:t>
            </a:r>
            <a:r>
              <a:rPr lang="zh-CN" altLang="en-US" dirty="0">
                <a:solidFill>
                  <a:srgbClr val="FF0000"/>
                </a:solidFill>
                <a:latin typeface="Verdana" panose="020B0604030504040204" pitchFamily="34" charset="0"/>
              </a:rPr>
              <a:t>非线性分类的关键</a:t>
            </a:r>
            <a:r>
              <a:rPr lang="en-US" altLang="zh-CN" dirty="0">
                <a:solidFill>
                  <a:srgbClr val="FF0000"/>
                </a:solidFill>
                <a:latin typeface="Verdana" panose="020B0604030504040204" pitchFamily="34" charset="0"/>
              </a:rPr>
              <a:t>--</a:t>
            </a:r>
            <a:r>
              <a:rPr lang="zh-CN" altLang="en-US" dirty="0">
                <a:solidFill>
                  <a:srgbClr val="FF0000"/>
                </a:solidFill>
                <a:latin typeface="Verdana" panose="020B0604030504040204" pitchFamily="34" charset="0"/>
              </a:rPr>
              <a:t>隐藏层</a:t>
            </a:r>
            <a:r>
              <a:rPr lang="zh-CN" altLang="en-US" dirty="0">
                <a:solidFill>
                  <a:srgbClr val="000000"/>
                </a:solidFill>
                <a:latin typeface="Verdana" panose="020B0604030504040204" pitchFamily="34" charset="0"/>
              </a:rPr>
              <a:t>。联想到我们一开始推导出的矩阵公式，我们知道，</a:t>
            </a:r>
            <a:r>
              <a:rPr lang="zh-CN" altLang="en-US" dirty="0">
                <a:solidFill>
                  <a:srgbClr val="FF0000"/>
                </a:solidFill>
                <a:latin typeface="Verdana" panose="020B0604030504040204" pitchFamily="34" charset="0"/>
              </a:rPr>
              <a:t> </a:t>
            </a:r>
            <a:r>
              <a:rPr lang="zh-CN" altLang="en-US" dirty="0">
                <a:solidFill>
                  <a:srgbClr val="000000"/>
                </a:solidFill>
                <a:latin typeface="Verdana" panose="020B0604030504040204" pitchFamily="34" charset="0"/>
              </a:rPr>
              <a:t>。因此，隐藏层的参数矩阵的作用</a:t>
            </a:r>
            <a:r>
              <a:rPr lang="zh-CN" altLang="en-US" dirty="0">
                <a:solidFill>
                  <a:srgbClr val="FF0000"/>
                </a:solidFill>
                <a:latin typeface="Verdana" panose="020B0604030504040204" pitchFamily="34" charset="0"/>
              </a:rPr>
              <a:t>对</a:t>
            </a:r>
            <a:r>
              <a:rPr lang="zh-CN" altLang="en-US" dirty="0">
                <a:solidFill>
                  <a:srgbClr val="000000"/>
                </a:solidFill>
                <a:latin typeface="Verdana" panose="020B0604030504040204" pitchFamily="34" charset="0"/>
              </a:rPr>
              <a:t>就是使得数据的原始坐标空间从线性不可分，转换成了线性可分。</a:t>
            </a:r>
            <a:endParaRPr lang="en-US" altLang="zh-CN" dirty="0">
              <a:solidFill>
                <a:srgbClr val="000000"/>
              </a:solidFill>
              <a:latin typeface="Verdana" panose="020B0604030504040204" pitchFamily="34" charset="0"/>
            </a:endParaRPr>
          </a:p>
          <a:p>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两层神经网络通过两层的线性模型模拟了数据内真实的非线性函数。因此，多层的神经网络的本质就是复杂函数拟合。</a:t>
            </a:r>
            <a:endParaRPr lang="zh-CN" alt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31410890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63805" y="269400"/>
            <a:ext cx="9853960" cy="1754326"/>
          </a:xfrm>
          <a:prstGeom prst="rect">
            <a:avLst/>
          </a:prstGeom>
        </p:spPr>
        <p:txBody>
          <a:bodyPr wrap="square">
            <a:spAutoFit/>
          </a:bodyPr>
          <a:lstStyle/>
          <a:p>
            <a:r>
              <a:rPr lang="zh-CN" altLang="en-US" b="1" dirty="0">
                <a:solidFill>
                  <a:srgbClr val="000000"/>
                </a:solidFill>
                <a:latin typeface="Verdana" panose="020B0604030504040204" pitchFamily="34" charset="0"/>
              </a:rPr>
              <a:t>隐藏层的节点数设计</a:t>
            </a:r>
            <a:r>
              <a:rPr lang="en-US" altLang="zh-CN" dirty="0">
                <a:solidFill>
                  <a:srgbClr val="000000"/>
                </a:solidFill>
                <a:latin typeface="Verdana" panose="020B0604030504040204" pitchFamily="34" charset="0"/>
              </a:rPr>
              <a:t>:</a:t>
            </a:r>
            <a:r>
              <a:rPr lang="zh-CN" altLang="en-US" dirty="0">
                <a:solidFill>
                  <a:srgbClr val="000000"/>
                </a:solidFill>
                <a:latin typeface="Verdana" panose="020B0604030504040204" pitchFamily="34" charset="0"/>
              </a:rPr>
              <a:t>在设计一个神经网络时，输入层的节点数需要与特征的维度匹配，输出层的节点数要与目标的维度匹配。而中间层的节点数，却是由设计者指定的。</a:t>
            </a:r>
            <a:r>
              <a:rPr lang="zh-CN" altLang="en-US" dirty="0">
                <a:solidFill>
                  <a:srgbClr val="000000"/>
                </a:solidFill>
                <a:latin typeface="宋体" panose="02010600030101010101" pitchFamily="2" charset="-122"/>
                <a:ea typeface="宋体" panose="02010600030101010101" pitchFamily="2" charset="-122"/>
              </a:rPr>
              <a:t>因此，“自由”把握在设计者的手中。</a:t>
            </a:r>
            <a:r>
              <a:rPr lang="zh-CN" altLang="en-US" dirty="0">
                <a:solidFill>
                  <a:srgbClr val="000000"/>
                </a:solidFill>
                <a:latin typeface="Verdana" panose="020B0604030504040204" pitchFamily="34" charset="0"/>
              </a:rPr>
              <a:t>但是，节点数设置的多少，却会影响到整个模型的效果。如何决定这个自由层的节点数呢？目前业界没有完善的理论来指导这个决策。一般是根据经验来设置。较好的方法就是预先设定几个可选值，通过切换这几个值来看整个模型的预测效果，选择效果最好的值作为最终选择。这种方法又叫做</a:t>
            </a:r>
            <a:r>
              <a:rPr lang="en-US" altLang="zh-CN" dirty="0">
                <a:solidFill>
                  <a:srgbClr val="000000"/>
                </a:solidFill>
                <a:latin typeface="Verdana" panose="020B0604030504040204" pitchFamily="34" charset="0"/>
              </a:rPr>
              <a:t>Grid Search</a:t>
            </a:r>
            <a:r>
              <a:rPr lang="zh-CN" altLang="en-US" dirty="0">
                <a:solidFill>
                  <a:srgbClr val="000000"/>
                </a:solidFill>
                <a:latin typeface="宋体" panose="02010600030101010101" pitchFamily="2" charset="-122"/>
                <a:ea typeface="宋体" panose="02010600030101010101" pitchFamily="2" charset="-122"/>
              </a:rPr>
              <a:t>（网格搜索）。</a:t>
            </a:r>
            <a:endParaRPr lang="zh-CN" altLang="en-US" dirty="0"/>
          </a:p>
        </p:txBody>
      </p:sp>
      <p:sp>
        <p:nvSpPr>
          <p:cNvPr id="3" name="矩形 2"/>
          <p:cNvSpPr/>
          <p:nvPr/>
        </p:nvSpPr>
        <p:spPr>
          <a:xfrm>
            <a:off x="1263805" y="2023726"/>
            <a:ext cx="4487126" cy="369332"/>
          </a:xfrm>
          <a:prstGeom prst="rect">
            <a:avLst/>
          </a:prstGeom>
        </p:spPr>
        <p:txBody>
          <a:bodyPr wrap="none">
            <a:spAutoFit/>
          </a:bodyPr>
          <a:lstStyle/>
          <a:p>
            <a:r>
              <a:rPr lang="zh-CN" altLang="en-US" dirty="0">
                <a:solidFill>
                  <a:srgbClr val="000000"/>
                </a:solidFill>
                <a:latin typeface="Verdana" panose="020B0604030504040204" pitchFamily="34" charset="0"/>
              </a:rPr>
              <a:t>例如</a:t>
            </a:r>
            <a:r>
              <a:rPr lang="en-US" altLang="zh-CN" dirty="0" err="1">
                <a:solidFill>
                  <a:srgbClr val="000000"/>
                </a:solidFill>
                <a:latin typeface="Verdana" panose="020B0604030504040204" pitchFamily="34" charset="0"/>
              </a:rPr>
              <a:t>EasyPR</a:t>
            </a:r>
            <a:r>
              <a:rPr lang="zh-CN" altLang="en-US" dirty="0">
                <a:solidFill>
                  <a:srgbClr val="000000"/>
                </a:solidFill>
                <a:latin typeface="Verdana" panose="020B0604030504040204" pitchFamily="34" charset="0"/>
              </a:rPr>
              <a:t>字符识别网络架构（下图）。</a:t>
            </a:r>
            <a:endParaRPr lang="zh-CN" altLang="en-US" dirty="0"/>
          </a:p>
        </p:txBody>
      </p:sp>
      <p:pic>
        <p:nvPicPr>
          <p:cNvPr id="5122" name="Picture 2" descr="http://images2015.cnblogs.com/blog/673793/201512/673793-20151226122337406-19230484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181" y="2393058"/>
            <a:ext cx="5238750" cy="37433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750931" y="3526056"/>
            <a:ext cx="6096000" cy="1477328"/>
          </a:xfrm>
          <a:prstGeom prst="rect">
            <a:avLst/>
          </a:prstGeom>
        </p:spPr>
        <p:txBody>
          <a:bodyPr>
            <a:spAutoFit/>
          </a:bodyPr>
          <a:lstStyle/>
          <a:p>
            <a:r>
              <a:rPr lang="en-US" altLang="zh-CN" dirty="0" err="1">
                <a:solidFill>
                  <a:srgbClr val="000000"/>
                </a:solidFill>
                <a:latin typeface="Verdana" panose="020B0604030504040204" pitchFamily="34" charset="0"/>
              </a:rPr>
              <a:t>EasyPR</a:t>
            </a:r>
            <a:r>
              <a:rPr lang="zh-CN" altLang="en-US" dirty="0">
                <a:solidFill>
                  <a:srgbClr val="000000"/>
                </a:solidFill>
                <a:latin typeface="Verdana" panose="020B0604030504040204" pitchFamily="34" charset="0"/>
              </a:rPr>
              <a:t>使用了字符的图像去进行字符文字的识别。输入是</a:t>
            </a:r>
            <a:r>
              <a:rPr lang="en-US" altLang="zh-CN" dirty="0">
                <a:solidFill>
                  <a:srgbClr val="000000"/>
                </a:solidFill>
                <a:latin typeface="Verdana" panose="020B0604030504040204" pitchFamily="34" charset="0"/>
              </a:rPr>
              <a:t>120</a:t>
            </a:r>
            <a:r>
              <a:rPr lang="zh-CN" altLang="en-US" dirty="0">
                <a:solidFill>
                  <a:srgbClr val="000000"/>
                </a:solidFill>
                <a:latin typeface="Verdana" panose="020B0604030504040204" pitchFamily="34" charset="0"/>
              </a:rPr>
              <a:t>维的向量。输出是要预测的文字类别，共有</a:t>
            </a:r>
            <a:r>
              <a:rPr lang="en-US" altLang="zh-CN" dirty="0">
                <a:solidFill>
                  <a:srgbClr val="000000"/>
                </a:solidFill>
                <a:latin typeface="Verdana" panose="020B0604030504040204" pitchFamily="34" charset="0"/>
              </a:rPr>
              <a:t>65</a:t>
            </a:r>
            <a:r>
              <a:rPr lang="zh-CN" altLang="en-US" dirty="0">
                <a:solidFill>
                  <a:srgbClr val="000000"/>
                </a:solidFill>
                <a:latin typeface="Verdana" panose="020B0604030504040204" pitchFamily="34" charset="0"/>
              </a:rPr>
              <a:t>类。根据实验，我们测试了一些隐藏层数目，发现当值为</a:t>
            </a:r>
            <a:r>
              <a:rPr lang="en-US" altLang="zh-CN" dirty="0">
                <a:solidFill>
                  <a:srgbClr val="000000"/>
                </a:solidFill>
                <a:latin typeface="Verdana" panose="020B0604030504040204" pitchFamily="34" charset="0"/>
              </a:rPr>
              <a:t>40</a:t>
            </a:r>
            <a:r>
              <a:rPr lang="zh-CN" altLang="en-US" dirty="0">
                <a:solidFill>
                  <a:srgbClr val="000000"/>
                </a:solidFill>
                <a:latin typeface="Verdana" panose="020B0604030504040204" pitchFamily="34" charset="0"/>
              </a:rPr>
              <a:t>时，整个网络在测试集上的效果较好，因此选择网络的最终结构就是</a:t>
            </a:r>
            <a:r>
              <a:rPr lang="en-US" altLang="zh-CN" dirty="0">
                <a:solidFill>
                  <a:srgbClr val="000000"/>
                </a:solidFill>
                <a:latin typeface="Verdana" panose="020B0604030504040204" pitchFamily="34" charset="0"/>
              </a:rPr>
              <a:t>120</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40</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65</a:t>
            </a:r>
            <a:r>
              <a:rPr lang="zh-CN" altLang="en-US" dirty="0">
                <a:solidFill>
                  <a:srgbClr val="000000"/>
                </a:solidFill>
                <a:latin typeface="Verdana" panose="020B0604030504040204" pitchFamily="34" charset="0"/>
              </a:rPr>
              <a:t>。</a:t>
            </a:r>
            <a:endParaRPr lang="zh-CN" altLang="en-US" dirty="0"/>
          </a:p>
        </p:txBody>
      </p:sp>
    </p:spTree>
    <p:extLst>
      <p:ext uri="{BB962C8B-B14F-4D97-AF65-F5344CB8AC3E}">
        <p14:creationId xmlns:p14="http://schemas.microsoft.com/office/powerpoint/2010/main" val="19621503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73150" y="229480"/>
            <a:ext cx="11080596" cy="1754326"/>
          </a:xfrm>
          <a:prstGeom prst="rect">
            <a:avLst/>
          </a:prstGeom>
        </p:spPr>
        <p:txBody>
          <a:bodyPr wrap="square">
            <a:spAutoFit/>
          </a:bodyPr>
          <a:lstStyle/>
          <a:p>
            <a:r>
              <a:rPr lang="zh-CN" altLang="en-US" b="1"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4.</a:t>
            </a:r>
            <a:r>
              <a:rPr lang="zh-CN" altLang="en-US" b="1" dirty="0">
                <a:solidFill>
                  <a:srgbClr val="000000"/>
                </a:solidFill>
                <a:latin typeface="Verdana" panose="020B0604030504040204" pitchFamily="34" charset="0"/>
              </a:rPr>
              <a:t>训练</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简单介绍一下</a:t>
            </a:r>
            <a:r>
              <a:rPr lang="zh-CN" altLang="en-US" b="1" dirty="0">
                <a:solidFill>
                  <a:srgbClr val="000000"/>
                </a:solidFill>
                <a:latin typeface="Verdana" panose="020B0604030504040204" pitchFamily="34" charset="0"/>
              </a:rPr>
              <a:t>两层神经网络</a:t>
            </a:r>
            <a:r>
              <a:rPr lang="zh-CN" altLang="en-US" dirty="0">
                <a:solidFill>
                  <a:srgbClr val="000000"/>
                </a:solidFill>
                <a:latin typeface="Verdana" panose="020B0604030504040204" pitchFamily="34" charset="0"/>
              </a:rPr>
              <a:t>的训练。</a:t>
            </a:r>
          </a:p>
          <a:p>
            <a:r>
              <a:rPr lang="zh-CN" altLang="en-US" dirty="0">
                <a:solidFill>
                  <a:srgbClr val="000000"/>
                </a:solidFill>
                <a:latin typeface="Verdana" panose="020B0604030504040204" pitchFamily="34" charset="0"/>
              </a:rPr>
              <a:t>　　在</a:t>
            </a:r>
            <a:r>
              <a:rPr lang="en-US" altLang="zh-CN" dirty="0" err="1">
                <a:solidFill>
                  <a:srgbClr val="000000"/>
                </a:solidFill>
                <a:latin typeface="Verdana" panose="020B0604030504040204" pitchFamily="34" charset="0"/>
              </a:rPr>
              <a:t>Rosenblat</a:t>
            </a:r>
            <a:r>
              <a:rPr lang="zh-CN" altLang="en-US" dirty="0">
                <a:solidFill>
                  <a:srgbClr val="000000"/>
                </a:solidFill>
                <a:latin typeface="Verdana" panose="020B0604030504040204" pitchFamily="34" charset="0"/>
              </a:rPr>
              <a:t>提出的感知器模型中，模型中的参数可以被训练，但是使用的方法较为简单，并没有使用目前机器学习中通用的方法，这导致其扩展性与适用性非常有限。从两层神经网络开始，神经网络的研究人员开始使用机器学习相关的技术进行神经网络的训练。例如用大量的数据（</a:t>
            </a:r>
            <a:r>
              <a:rPr lang="en-US" altLang="zh-CN" dirty="0">
                <a:solidFill>
                  <a:srgbClr val="000000"/>
                </a:solidFill>
                <a:latin typeface="Verdana" panose="020B0604030504040204" pitchFamily="34" charset="0"/>
              </a:rPr>
              <a:t>1000-10000</a:t>
            </a:r>
            <a:r>
              <a:rPr lang="zh-CN" altLang="en-US" dirty="0">
                <a:solidFill>
                  <a:srgbClr val="000000"/>
                </a:solidFill>
                <a:latin typeface="Verdana" panose="020B0604030504040204" pitchFamily="34" charset="0"/>
              </a:rPr>
              <a:t>左右），使用算法进行优化等等，从而使得模型训练可以获得性能与数据利用上的双重优势。</a:t>
            </a:r>
            <a:endParaRPr lang="zh-CN" altLang="en-US" b="0" i="0" dirty="0">
              <a:solidFill>
                <a:srgbClr val="000000"/>
              </a:solidFill>
              <a:effectLst/>
              <a:latin typeface="Verdana" panose="020B0604030504040204" pitchFamily="34" charset="0"/>
            </a:endParaRPr>
          </a:p>
        </p:txBody>
      </p:sp>
      <p:sp>
        <p:nvSpPr>
          <p:cNvPr id="3" name="矩形 2"/>
          <p:cNvSpPr/>
          <p:nvPr/>
        </p:nvSpPr>
        <p:spPr>
          <a:xfrm>
            <a:off x="773150" y="2221986"/>
            <a:ext cx="11080596" cy="923330"/>
          </a:xfrm>
          <a:prstGeom prst="rect">
            <a:avLst/>
          </a:prstGeom>
        </p:spPr>
        <p:txBody>
          <a:bodyPr wrap="square">
            <a:spAutoFit/>
          </a:bodyPr>
          <a:lstStyle/>
          <a:p>
            <a:r>
              <a:rPr lang="zh-CN" altLang="en-US" dirty="0">
                <a:solidFill>
                  <a:srgbClr val="000000"/>
                </a:solidFill>
                <a:latin typeface="Verdana" panose="020B0604030504040204" pitchFamily="34" charset="0"/>
              </a:rPr>
              <a:t>　　机器学习模型训练的目的，就是使得参数尽可能的与真实的模型逼近。具体做法是这样的。首先给所有</a:t>
            </a:r>
            <a:r>
              <a:rPr lang="zh-CN" altLang="en-US" b="1" dirty="0">
                <a:solidFill>
                  <a:srgbClr val="000000"/>
                </a:solidFill>
                <a:latin typeface="Verdana" panose="020B0604030504040204" pitchFamily="34" charset="0"/>
              </a:rPr>
              <a:t>参数赋上随机值</a:t>
            </a:r>
            <a:r>
              <a:rPr lang="zh-CN" altLang="en-US" dirty="0">
                <a:solidFill>
                  <a:srgbClr val="000000"/>
                </a:solidFill>
                <a:latin typeface="Verdana" panose="020B0604030504040204" pitchFamily="34" charset="0"/>
              </a:rPr>
              <a:t>。我们使用这些随机生成的参数值，来预测训练数据中的样本。样本的预测目标为</a:t>
            </a:r>
            <a:r>
              <a:rPr lang="en-US" altLang="zh-CN" dirty="0" err="1">
                <a:solidFill>
                  <a:srgbClr val="000000"/>
                </a:solidFill>
                <a:latin typeface="verdana" panose="020B0604030504040204" pitchFamily="34" charset="0"/>
              </a:rPr>
              <a:t>y</a:t>
            </a:r>
            <a:r>
              <a:rPr lang="en-US" altLang="zh-CN" baseline="-25000" dirty="0" err="1">
                <a:solidFill>
                  <a:srgbClr val="000000"/>
                </a:solidFill>
                <a:latin typeface="verdana" panose="020B0604030504040204" pitchFamily="34" charset="0"/>
              </a:rPr>
              <a:t>p</a:t>
            </a:r>
            <a:r>
              <a:rPr lang="zh-CN" altLang="en-US" dirty="0">
                <a:solidFill>
                  <a:srgbClr val="000000"/>
                </a:solidFill>
                <a:latin typeface="Verdana" panose="020B0604030504040204" pitchFamily="34" charset="0"/>
              </a:rPr>
              <a:t>，真实目标为</a:t>
            </a:r>
            <a:r>
              <a:rPr lang="en-US" altLang="zh-CN" dirty="0">
                <a:solidFill>
                  <a:srgbClr val="000000"/>
                </a:solidFill>
                <a:latin typeface="verdana" panose="020B0604030504040204" pitchFamily="34" charset="0"/>
              </a:rPr>
              <a:t>y</a:t>
            </a:r>
            <a:r>
              <a:rPr lang="zh-CN" altLang="en-US" dirty="0">
                <a:solidFill>
                  <a:srgbClr val="000000"/>
                </a:solidFill>
                <a:latin typeface="Verdana" panose="020B0604030504040204" pitchFamily="34" charset="0"/>
              </a:rPr>
              <a:t>。那么，定义一个值</a:t>
            </a:r>
            <a:r>
              <a:rPr lang="en-US" altLang="zh-CN" dirty="0">
                <a:solidFill>
                  <a:srgbClr val="000000"/>
                </a:solidFill>
                <a:latin typeface="Verdana" panose="020B0604030504040204" pitchFamily="34" charset="0"/>
              </a:rPr>
              <a:t>loss</a:t>
            </a:r>
            <a:r>
              <a:rPr lang="zh-CN" altLang="en-US" dirty="0">
                <a:solidFill>
                  <a:srgbClr val="000000"/>
                </a:solidFill>
                <a:latin typeface="Verdana" panose="020B0604030504040204" pitchFamily="34" charset="0"/>
              </a:rPr>
              <a:t>，计算公式如下。</a:t>
            </a:r>
            <a:endParaRPr lang="zh-CN" altLang="en-US" dirty="0"/>
          </a:p>
        </p:txBody>
      </p:sp>
      <p:sp>
        <p:nvSpPr>
          <p:cNvPr id="4" name="矩形 3"/>
          <p:cNvSpPr/>
          <p:nvPr/>
        </p:nvSpPr>
        <p:spPr>
          <a:xfrm>
            <a:off x="4891185" y="3523115"/>
            <a:ext cx="1896673" cy="369332"/>
          </a:xfrm>
          <a:prstGeom prst="rect">
            <a:avLst/>
          </a:prstGeom>
        </p:spPr>
        <p:txBody>
          <a:bodyPr wrap="none">
            <a:spAutoFit/>
          </a:bodyPr>
          <a:lstStyle/>
          <a:p>
            <a:r>
              <a:rPr lang="en-US" altLang="zh-CN" dirty="0">
                <a:solidFill>
                  <a:srgbClr val="000000"/>
                </a:solidFill>
                <a:latin typeface="Verdana" panose="020B0604030504040204" pitchFamily="34" charset="0"/>
              </a:rPr>
              <a:t>loss = (</a:t>
            </a:r>
            <a:r>
              <a:rPr lang="en-US" altLang="zh-CN" dirty="0" err="1">
                <a:solidFill>
                  <a:srgbClr val="000000"/>
                </a:solidFill>
                <a:latin typeface="Verdana" panose="020B0604030504040204" pitchFamily="34" charset="0"/>
              </a:rPr>
              <a:t>y</a:t>
            </a:r>
            <a:r>
              <a:rPr lang="en-US" altLang="zh-CN" baseline="-25000" dirty="0" err="1">
                <a:solidFill>
                  <a:srgbClr val="000000"/>
                </a:solidFill>
                <a:latin typeface="Verdana" panose="020B0604030504040204" pitchFamily="34" charset="0"/>
              </a:rPr>
              <a:t>p</a:t>
            </a:r>
            <a:r>
              <a:rPr lang="en-US" altLang="zh-CN" baseline="-25000"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 y)</a:t>
            </a:r>
            <a:r>
              <a:rPr lang="en-US" altLang="zh-CN" baseline="30000" dirty="0">
                <a:solidFill>
                  <a:srgbClr val="000000"/>
                </a:solidFill>
                <a:latin typeface="Verdana" panose="020B0604030504040204" pitchFamily="34" charset="0"/>
              </a:rPr>
              <a:t>2</a:t>
            </a:r>
            <a:endParaRPr lang="zh-CN" altLang="en-US" dirty="0"/>
          </a:p>
        </p:txBody>
      </p:sp>
      <p:sp>
        <p:nvSpPr>
          <p:cNvPr id="5" name="矩形 4"/>
          <p:cNvSpPr/>
          <p:nvPr/>
        </p:nvSpPr>
        <p:spPr>
          <a:xfrm>
            <a:off x="773150" y="4270246"/>
            <a:ext cx="10891026" cy="369332"/>
          </a:xfrm>
          <a:prstGeom prst="rect">
            <a:avLst/>
          </a:prstGeom>
        </p:spPr>
        <p:txBody>
          <a:bodyPr wrap="square">
            <a:spAutoFit/>
          </a:bodyPr>
          <a:lstStyle/>
          <a:p>
            <a:r>
              <a:rPr lang="zh-CN" altLang="en-US" dirty="0">
                <a:solidFill>
                  <a:srgbClr val="000000"/>
                </a:solidFill>
                <a:latin typeface="Verdana" panose="020B0604030504040204" pitchFamily="34" charset="0"/>
              </a:rPr>
              <a:t>这个值称之为</a:t>
            </a:r>
            <a:r>
              <a:rPr lang="zh-CN" altLang="en-US" b="1" dirty="0">
                <a:solidFill>
                  <a:srgbClr val="000000"/>
                </a:solidFill>
                <a:latin typeface="Verdana" panose="020B0604030504040204" pitchFamily="34" charset="0"/>
              </a:rPr>
              <a:t>损失</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loss</a:t>
            </a:r>
            <a:r>
              <a:rPr lang="zh-CN" altLang="en-US" dirty="0">
                <a:solidFill>
                  <a:srgbClr val="000000"/>
                </a:solidFill>
                <a:latin typeface="Verdana" panose="020B0604030504040204" pitchFamily="34" charset="0"/>
              </a:rPr>
              <a:t>），我们的目标就是使对所有训练数据的损失和尽可能的小。</a:t>
            </a:r>
            <a:endParaRPr lang="zh-CN" altLang="en-US" dirty="0"/>
          </a:p>
        </p:txBody>
      </p:sp>
      <p:sp>
        <p:nvSpPr>
          <p:cNvPr id="6" name="矩形 5"/>
          <p:cNvSpPr/>
          <p:nvPr/>
        </p:nvSpPr>
        <p:spPr>
          <a:xfrm>
            <a:off x="773150" y="5017377"/>
            <a:ext cx="10891026" cy="923330"/>
          </a:xfrm>
          <a:prstGeom prst="rect">
            <a:avLst/>
          </a:prstGeom>
        </p:spPr>
        <p:txBody>
          <a:bodyPr wrap="square">
            <a:spAutoFit/>
          </a:bodyPr>
          <a:lstStyle/>
          <a:p>
            <a:r>
              <a:rPr lang="zh-CN" altLang="en-US">
                <a:solidFill>
                  <a:srgbClr val="000000"/>
                </a:solidFill>
                <a:latin typeface="Verdana" panose="020B0604030504040204" pitchFamily="34" charset="0"/>
              </a:rPr>
              <a:t>　　如果将先前的神经网络预测的矩阵公式带入到</a:t>
            </a:r>
            <a:r>
              <a:rPr lang="en-US" altLang="zh-CN" dirty="0" err="1">
                <a:solidFill>
                  <a:srgbClr val="000000"/>
                </a:solidFill>
                <a:latin typeface="Verdana" panose="020B0604030504040204" pitchFamily="34" charset="0"/>
              </a:rPr>
              <a:t>y</a:t>
            </a:r>
            <a:r>
              <a:rPr lang="en-US" altLang="zh-CN" baseline="-25000" dirty="0" err="1">
                <a:solidFill>
                  <a:srgbClr val="000000"/>
                </a:solidFill>
                <a:latin typeface="Verdana" panose="020B0604030504040204" pitchFamily="34" charset="0"/>
              </a:rPr>
              <a:t>p</a:t>
            </a:r>
            <a:r>
              <a:rPr lang="zh-CN" altLang="en-US" dirty="0">
                <a:solidFill>
                  <a:srgbClr val="000000"/>
                </a:solidFill>
                <a:latin typeface="Verdana" panose="020B0604030504040204" pitchFamily="34" charset="0"/>
              </a:rPr>
              <a:t>中（因为有</a:t>
            </a:r>
            <a:r>
              <a:rPr lang="en-US" altLang="zh-CN" dirty="0">
                <a:solidFill>
                  <a:srgbClr val="000000"/>
                </a:solidFill>
                <a:latin typeface="Verdana" panose="020B0604030504040204" pitchFamily="34" charset="0"/>
              </a:rPr>
              <a:t>z=</a:t>
            </a:r>
            <a:r>
              <a:rPr lang="en-US" altLang="zh-CN" dirty="0" err="1">
                <a:solidFill>
                  <a:srgbClr val="000000"/>
                </a:solidFill>
                <a:latin typeface="Verdana" panose="020B0604030504040204" pitchFamily="34" charset="0"/>
              </a:rPr>
              <a:t>y</a:t>
            </a:r>
            <a:r>
              <a:rPr lang="en-US" altLang="zh-CN" baseline="-25000" dirty="0" err="1">
                <a:solidFill>
                  <a:srgbClr val="000000"/>
                </a:solidFill>
                <a:latin typeface="Verdana" panose="020B0604030504040204" pitchFamily="34" charset="0"/>
              </a:rPr>
              <a:t>p</a:t>
            </a:r>
            <a:r>
              <a:rPr lang="zh-CN" altLang="en-US" dirty="0">
                <a:solidFill>
                  <a:srgbClr val="000000"/>
                </a:solidFill>
                <a:latin typeface="Verdana" panose="020B0604030504040204" pitchFamily="34" charset="0"/>
              </a:rPr>
              <a:t>），那么我们可以把损失写为关于参数（</a:t>
            </a:r>
            <a:r>
              <a:rPr lang="en-US" altLang="zh-CN" dirty="0">
                <a:solidFill>
                  <a:srgbClr val="000000"/>
                </a:solidFill>
                <a:latin typeface="Verdana" panose="020B0604030504040204" pitchFamily="34" charset="0"/>
              </a:rPr>
              <a:t>parameter</a:t>
            </a:r>
            <a:r>
              <a:rPr lang="zh-CN" altLang="en-US" dirty="0">
                <a:solidFill>
                  <a:srgbClr val="000000"/>
                </a:solidFill>
                <a:latin typeface="Verdana" panose="020B0604030504040204" pitchFamily="34" charset="0"/>
              </a:rPr>
              <a:t>）的函数，这个函数称之为</a:t>
            </a:r>
            <a:r>
              <a:rPr lang="zh-CN" altLang="en-US" b="1" dirty="0">
                <a:solidFill>
                  <a:srgbClr val="000000"/>
                </a:solidFill>
                <a:latin typeface="Verdana" panose="020B0604030504040204" pitchFamily="34" charset="0"/>
              </a:rPr>
              <a:t>损失函数</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loss function</a:t>
            </a:r>
            <a:r>
              <a:rPr lang="zh-CN" altLang="en-US" dirty="0">
                <a:solidFill>
                  <a:srgbClr val="000000"/>
                </a:solidFill>
                <a:latin typeface="Verdana" panose="020B0604030504040204" pitchFamily="34" charset="0"/>
              </a:rPr>
              <a:t>）。下面的问题就是求：如何优化参数，能够让损失函数的值最小。</a:t>
            </a:r>
            <a:endParaRPr lang="zh-CN" altLang="en-US" dirty="0"/>
          </a:p>
        </p:txBody>
      </p:sp>
    </p:spTree>
    <p:extLst>
      <p:ext uri="{BB962C8B-B14F-4D97-AF65-F5344CB8AC3E}">
        <p14:creationId xmlns:p14="http://schemas.microsoft.com/office/powerpoint/2010/main" val="15392520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7395" y="367979"/>
            <a:ext cx="11125200" cy="1200329"/>
          </a:xfrm>
          <a:prstGeom prst="rect">
            <a:avLst/>
          </a:prstGeom>
        </p:spPr>
        <p:txBody>
          <a:bodyPr wrap="square">
            <a:spAutoFit/>
          </a:bodyPr>
          <a:lstStyle/>
          <a:p>
            <a:r>
              <a:rPr lang="zh-CN" altLang="en-US" dirty="0">
                <a:solidFill>
                  <a:srgbClr val="000000"/>
                </a:solidFill>
                <a:latin typeface="Verdana" panose="020B0604030504040204" pitchFamily="34" charset="0"/>
              </a:rPr>
              <a:t>此时这个问题就被转化为一个</a:t>
            </a:r>
            <a:r>
              <a:rPr lang="zh-CN" altLang="en-US" b="1" dirty="0">
                <a:solidFill>
                  <a:srgbClr val="000000"/>
                </a:solidFill>
                <a:latin typeface="Verdana" panose="020B0604030504040204" pitchFamily="34" charset="0"/>
              </a:rPr>
              <a:t>优化问题</a:t>
            </a:r>
            <a:r>
              <a:rPr lang="zh-CN" altLang="en-US" dirty="0">
                <a:solidFill>
                  <a:srgbClr val="000000"/>
                </a:solidFill>
                <a:latin typeface="Verdana" panose="020B0604030504040204" pitchFamily="34" charset="0"/>
              </a:rPr>
              <a:t>。一个常用方法就是高等数学中的求导，但是这里的问题由于参数不止一个，求导后计算导数等于</a:t>
            </a:r>
            <a:r>
              <a:rPr lang="en-US" altLang="zh-CN" dirty="0">
                <a:solidFill>
                  <a:srgbClr val="000000"/>
                </a:solidFill>
                <a:latin typeface="Verdana" panose="020B0604030504040204" pitchFamily="34" charset="0"/>
              </a:rPr>
              <a:t>0</a:t>
            </a:r>
            <a:r>
              <a:rPr lang="zh-CN" altLang="en-US" dirty="0">
                <a:solidFill>
                  <a:srgbClr val="000000"/>
                </a:solidFill>
                <a:latin typeface="Verdana" panose="020B0604030504040204" pitchFamily="34" charset="0"/>
              </a:rPr>
              <a:t>的运算量很大，所以一般来说解决这个优化问题使用的是</a:t>
            </a:r>
            <a:r>
              <a:rPr lang="zh-CN" altLang="en-US" b="1" dirty="0">
                <a:solidFill>
                  <a:srgbClr val="000000"/>
                </a:solidFill>
                <a:latin typeface="Verdana" panose="020B0604030504040204" pitchFamily="34" charset="0"/>
              </a:rPr>
              <a:t>梯度下降</a:t>
            </a:r>
            <a:r>
              <a:rPr lang="zh-CN" altLang="en-US" dirty="0">
                <a:solidFill>
                  <a:srgbClr val="000000"/>
                </a:solidFill>
                <a:latin typeface="Verdana" panose="020B0604030504040204" pitchFamily="34" charset="0"/>
              </a:rPr>
              <a:t>算法。梯度下降算法每次计算参数在当前的梯度，然后让参数向着梯度的反方向前进一段距离，不断重复，直到梯度接近零时截止。一般这个时候，所有的参数恰好达到使损失函数达到一个最低值的状态。</a:t>
            </a:r>
            <a:endParaRPr lang="zh-CN" altLang="en-US" dirty="0"/>
          </a:p>
        </p:txBody>
      </p:sp>
      <p:sp>
        <p:nvSpPr>
          <p:cNvPr id="3" name="矩形 2"/>
          <p:cNvSpPr/>
          <p:nvPr/>
        </p:nvSpPr>
        <p:spPr>
          <a:xfrm>
            <a:off x="717395" y="1822324"/>
            <a:ext cx="11125200" cy="1200329"/>
          </a:xfrm>
          <a:prstGeom prst="rect">
            <a:avLst/>
          </a:prstGeom>
        </p:spPr>
        <p:txBody>
          <a:bodyPr wrap="square">
            <a:spAutoFit/>
          </a:bodyPr>
          <a:lstStyle/>
          <a:p>
            <a:r>
              <a:rPr lang="zh-CN" altLang="en-US" dirty="0">
                <a:solidFill>
                  <a:srgbClr val="000000"/>
                </a:solidFill>
                <a:latin typeface="Verdana" panose="020B0604030504040204" pitchFamily="34" charset="0"/>
              </a:rPr>
              <a:t>　　在神经网络模型中，由于结构复杂，每次计算梯度的代价很大。因此还需要使用</a:t>
            </a:r>
            <a:r>
              <a:rPr lang="zh-CN" altLang="en-US" b="1" dirty="0">
                <a:solidFill>
                  <a:srgbClr val="000000"/>
                </a:solidFill>
                <a:latin typeface="Verdana" panose="020B0604030504040204" pitchFamily="34" charset="0"/>
              </a:rPr>
              <a:t>反向传播</a:t>
            </a:r>
            <a:r>
              <a:rPr lang="zh-CN" altLang="en-US" dirty="0">
                <a:solidFill>
                  <a:srgbClr val="000000"/>
                </a:solidFill>
                <a:latin typeface="Verdana" panose="020B0604030504040204" pitchFamily="34" charset="0"/>
              </a:rPr>
              <a:t>算法。反向传播算法是利用了神经网络的结构进行的计算。不一次计算所有参数的梯度，而是从后往前。首先计算输出层的梯度，然后是第二个参数矩阵的梯度，接着是中间层的梯度，再然后是第一个参数矩阵的梯度，最后是输入层的梯度。计算结束以后，所要的两个参数矩阵的梯度就都有了。</a:t>
            </a:r>
            <a:endParaRPr lang="zh-CN" altLang="en-US" dirty="0"/>
          </a:p>
        </p:txBody>
      </p:sp>
      <p:sp>
        <p:nvSpPr>
          <p:cNvPr id="4" name="矩形 3"/>
          <p:cNvSpPr/>
          <p:nvPr/>
        </p:nvSpPr>
        <p:spPr>
          <a:xfrm>
            <a:off x="717395" y="3276669"/>
            <a:ext cx="10957932" cy="646331"/>
          </a:xfrm>
          <a:prstGeom prst="rect">
            <a:avLst/>
          </a:prstGeom>
        </p:spPr>
        <p:txBody>
          <a:bodyPr wrap="square">
            <a:spAutoFit/>
          </a:bodyPr>
          <a:lstStyle/>
          <a:p>
            <a:r>
              <a:rPr lang="zh-CN" altLang="en-US" dirty="0">
                <a:solidFill>
                  <a:srgbClr val="000000"/>
                </a:solidFill>
                <a:latin typeface="Verdana" panose="020B0604030504040204" pitchFamily="34" charset="0"/>
              </a:rPr>
              <a:t>反向传播算法可以直观的理解为下图。梯度的计算从后往前，一层层反向传播。前缀</a:t>
            </a:r>
            <a:r>
              <a:rPr lang="en-US" altLang="zh-CN" dirty="0">
                <a:solidFill>
                  <a:srgbClr val="000000"/>
                </a:solidFill>
                <a:latin typeface="Verdana" panose="020B0604030504040204" pitchFamily="34" charset="0"/>
              </a:rPr>
              <a:t>E</a:t>
            </a:r>
            <a:r>
              <a:rPr lang="zh-CN" altLang="en-US" dirty="0">
                <a:solidFill>
                  <a:srgbClr val="000000"/>
                </a:solidFill>
                <a:latin typeface="Verdana" panose="020B0604030504040204" pitchFamily="34" charset="0"/>
              </a:rPr>
              <a:t>代表着相对导数的意思。</a:t>
            </a:r>
            <a:endParaRPr lang="zh-CN" altLang="en-US" dirty="0"/>
          </a:p>
        </p:txBody>
      </p:sp>
      <p:pic>
        <p:nvPicPr>
          <p:cNvPr id="6146" name="Picture 2" descr="http://images2015.cnblogs.com/blog/673793/201512/673793-20151229120754198-20034987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3649" y="3923000"/>
            <a:ext cx="3445727" cy="2755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676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5620" y="1534833"/>
            <a:ext cx="11084312" cy="2862322"/>
          </a:xfrm>
          <a:prstGeom prst="rect">
            <a:avLst/>
          </a:prstGeom>
        </p:spPr>
        <p:txBody>
          <a:bodyPr wrap="square">
            <a:spAutoFit/>
          </a:bodyPr>
          <a:lstStyle/>
          <a:p>
            <a:br>
              <a:rPr lang="zh-CN" altLang="en-US" dirty="0">
                <a:solidFill>
                  <a:srgbClr val="000000"/>
                </a:solidFill>
                <a:latin typeface="Verdana" panose="020B0604030504040204" pitchFamily="34" charset="0"/>
              </a:rPr>
            </a:br>
            <a:r>
              <a:rPr lang="zh-CN" altLang="en-US" dirty="0">
                <a:solidFill>
                  <a:srgbClr val="000000"/>
                </a:solidFill>
                <a:latin typeface="Verdana" panose="020B0604030504040204" pitchFamily="34" charset="0"/>
              </a:rPr>
              <a:t>　　反向传播算法的启示是数学中的</a:t>
            </a:r>
            <a:r>
              <a:rPr lang="zh-CN" altLang="en-US" b="1" dirty="0">
                <a:solidFill>
                  <a:srgbClr val="000000"/>
                </a:solidFill>
                <a:latin typeface="Verdana" panose="020B0604030504040204" pitchFamily="34" charset="0"/>
              </a:rPr>
              <a:t>链式法则</a:t>
            </a:r>
            <a:r>
              <a:rPr lang="zh-CN" altLang="en-US" dirty="0">
                <a:solidFill>
                  <a:srgbClr val="000000"/>
                </a:solidFill>
                <a:latin typeface="Verdana" panose="020B0604030504040204" pitchFamily="34" charset="0"/>
              </a:rPr>
              <a:t>。在此需要说明的是，尽管早期神经网络的研究人员努力从生物学中得到启发，但从</a:t>
            </a:r>
            <a:r>
              <a:rPr lang="en-US" altLang="zh-CN" dirty="0">
                <a:solidFill>
                  <a:srgbClr val="000000"/>
                </a:solidFill>
                <a:latin typeface="Verdana" panose="020B0604030504040204" pitchFamily="34" charset="0"/>
              </a:rPr>
              <a:t>BP</a:t>
            </a:r>
            <a:r>
              <a:rPr lang="zh-CN" altLang="en-US" dirty="0">
                <a:solidFill>
                  <a:srgbClr val="000000"/>
                </a:solidFill>
                <a:latin typeface="Verdana" panose="020B0604030504040204" pitchFamily="34" charset="0"/>
              </a:rPr>
              <a:t>算法开始，研究者们更多地从数学上寻求问题的最优解。不再盲目模拟人脑网络是神经网络研究走向成熟的标志。正如科学家们可以从鸟类的飞行中得到启发，但没有必要一定要完全模拟鸟类的飞行方式，也能制造可以飞天的飞机。</a:t>
            </a:r>
            <a:endParaRPr lang="en-US" altLang="zh-CN" dirty="0">
              <a:solidFill>
                <a:srgbClr val="000000"/>
              </a:solidFill>
              <a:latin typeface="Verdana" panose="020B0604030504040204" pitchFamily="34" charset="0"/>
            </a:endParaRPr>
          </a:p>
          <a:p>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优化问题只是训练中的一个部分。机器学习问题之所以称为学习问题，而不是优化问题，就是因为它不仅要求数据在训练集上求得一个较小的误差，在测试集上也要表现好。因为模型最终是要部署到没有见过训练数据的真实场景。提升模型在测试集上的预测效果的主题叫做</a:t>
            </a:r>
            <a:r>
              <a:rPr lang="zh-CN" altLang="en-US" b="1" dirty="0">
                <a:solidFill>
                  <a:srgbClr val="000000"/>
                </a:solidFill>
                <a:latin typeface="Verdana" panose="020B0604030504040204" pitchFamily="34" charset="0"/>
              </a:rPr>
              <a:t>泛化</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generalization</a:t>
            </a:r>
            <a:r>
              <a:rPr lang="zh-CN" altLang="en-US" dirty="0">
                <a:solidFill>
                  <a:srgbClr val="000000"/>
                </a:solidFill>
                <a:latin typeface="Verdana" panose="020B0604030504040204" pitchFamily="34" charset="0"/>
              </a:rPr>
              <a:t>），相关方法被称作正则化（</a:t>
            </a:r>
            <a:r>
              <a:rPr lang="en-US" altLang="zh-CN" dirty="0">
                <a:solidFill>
                  <a:srgbClr val="000000"/>
                </a:solidFill>
                <a:latin typeface="Verdana" panose="020B0604030504040204" pitchFamily="34" charset="0"/>
              </a:rPr>
              <a:t>regularization</a:t>
            </a:r>
            <a:r>
              <a:rPr lang="zh-CN" altLang="en-US" dirty="0">
                <a:solidFill>
                  <a:srgbClr val="000000"/>
                </a:solidFill>
                <a:latin typeface="Verdana" panose="020B0604030504040204" pitchFamily="34" charset="0"/>
              </a:rPr>
              <a:t>）。神经网络中常用的泛化技术有</a:t>
            </a:r>
            <a:r>
              <a:rPr lang="zh-CN" altLang="en-US" b="1" dirty="0">
                <a:solidFill>
                  <a:srgbClr val="000000"/>
                </a:solidFill>
                <a:latin typeface="Verdana" panose="020B0604030504040204" pitchFamily="34" charset="0"/>
              </a:rPr>
              <a:t>权重衰减</a:t>
            </a:r>
            <a:r>
              <a:rPr lang="zh-CN" altLang="en-US" dirty="0">
                <a:solidFill>
                  <a:srgbClr val="000000"/>
                </a:solidFill>
                <a:latin typeface="Verdana" panose="020B0604030504040204" pitchFamily="34" charset="0"/>
              </a:rPr>
              <a:t>等。</a:t>
            </a:r>
            <a:endParaRPr lang="zh-CN" alt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5994140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2470" y="411925"/>
            <a:ext cx="3347391" cy="369332"/>
          </a:xfrm>
          <a:prstGeom prst="rect">
            <a:avLst/>
          </a:prstGeom>
        </p:spPr>
        <p:txBody>
          <a:bodyPr wrap="none">
            <a:spAutoFit/>
          </a:bodyPr>
          <a:lstStyle/>
          <a:p>
            <a:r>
              <a:rPr lang="zh-CN" altLang="en-US" b="1">
                <a:solidFill>
                  <a:srgbClr val="000000"/>
                </a:solidFill>
                <a:latin typeface="Verdana" panose="020B0604030504040204" pitchFamily="34" charset="0"/>
              </a:rPr>
              <a:t>五</a:t>
            </a:r>
            <a:r>
              <a:rPr lang="en-US" altLang="zh-CN" b="1">
                <a:solidFill>
                  <a:srgbClr val="000000"/>
                </a:solidFill>
                <a:latin typeface="Verdana" panose="020B0604030504040204" pitchFamily="34" charset="0"/>
              </a:rPr>
              <a:t>. </a:t>
            </a:r>
            <a:r>
              <a:rPr lang="zh-CN" altLang="en-US" b="1">
                <a:solidFill>
                  <a:srgbClr val="000000"/>
                </a:solidFill>
                <a:latin typeface="Verdana" panose="020B0604030504040204" pitchFamily="34" charset="0"/>
              </a:rPr>
              <a:t>多层神经网络（深度学习）</a:t>
            </a:r>
            <a:endParaRPr lang="zh-CN" altLang="en-US" dirty="0"/>
          </a:p>
        </p:txBody>
      </p:sp>
      <p:sp>
        <p:nvSpPr>
          <p:cNvPr id="3" name="矩形 2"/>
          <p:cNvSpPr/>
          <p:nvPr/>
        </p:nvSpPr>
        <p:spPr>
          <a:xfrm>
            <a:off x="713678" y="888063"/>
            <a:ext cx="10794381" cy="2862322"/>
          </a:xfrm>
          <a:prstGeom prst="rect">
            <a:avLst/>
          </a:prstGeom>
        </p:spPr>
        <p:txBody>
          <a:bodyPr wrap="square">
            <a:spAutoFit/>
          </a:bodyPr>
          <a:lstStyle/>
          <a:p>
            <a:r>
              <a:rPr lang="en-US" altLang="zh-CN" dirty="0">
                <a:solidFill>
                  <a:srgbClr val="000000"/>
                </a:solidFill>
                <a:latin typeface="Verdana" panose="020B0604030504040204" pitchFamily="34" charset="0"/>
              </a:rPr>
              <a:t>2006</a:t>
            </a:r>
            <a:r>
              <a:rPr lang="zh-CN" altLang="en-US" dirty="0">
                <a:solidFill>
                  <a:srgbClr val="000000"/>
                </a:solidFill>
                <a:latin typeface="Verdana" panose="020B0604030504040204" pitchFamily="34" charset="0"/>
              </a:rPr>
              <a:t>年，</a:t>
            </a:r>
            <a:r>
              <a:rPr lang="en-US" altLang="zh-CN" dirty="0">
                <a:solidFill>
                  <a:srgbClr val="000000"/>
                </a:solidFill>
                <a:latin typeface="Verdana" panose="020B0604030504040204" pitchFamily="34" charset="0"/>
              </a:rPr>
              <a:t>Hinton</a:t>
            </a:r>
            <a:r>
              <a:rPr lang="zh-CN" altLang="en-US" dirty="0">
                <a:solidFill>
                  <a:srgbClr val="000000"/>
                </a:solidFill>
                <a:latin typeface="Verdana" panose="020B0604030504040204" pitchFamily="34" charset="0"/>
              </a:rPr>
              <a:t>在</a:t>
            </a:r>
            <a:r>
              <a:rPr lang="en-US" altLang="zh-CN" dirty="0">
                <a:solidFill>
                  <a:srgbClr val="000000"/>
                </a:solidFill>
                <a:latin typeface="Verdana" panose="020B0604030504040204" pitchFamily="34" charset="0"/>
              </a:rPr>
              <a:t>《Science》</a:t>
            </a:r>
            <a:r>
              <a:rPr lang="zh-CN" altLang="en-US" dirty="0">
                <a:solidFill>
                  <a:srgbClr val="000000"/>
                </a:solidFill>
                <a:latin typeface="Verdana" panose="020B0604030504040204" pitchFamily="34" charset="0"/>
              </a:rPr>
              <a:t>和相关期刊上发表了论文，首次提出了</a:t>
            </a:r>
            <a:r>
              <a:rPr lang="zh-CN" altLang="en-US" dirty="0">
                <a:solidFill>
                  <a:srgbClr val="000000"/>
                </a:solidFill>
                <a:latin typeface="宋体" panose="02010600030101010101" pitchFamily="2" charset="-122"/>
                <a:ea typeface="宋体" panose="02010600030101010101" pitchFamily="2" charset="-122"/>
              </a:rPr>
              <a:t>“</a:t>
            </a:r>
            <a:r>
              <a:rPr lang="zh-CN" altLang="en-US" dirty="0">
                <a:solidFill>
                  <a:srgbClr val="FF0000"/>
                </a:solidFill>
                <a:latin typeface="宋体" panose="02010600030101010101" pitchFamily="2" charset="-122"/>
                <a:ea typeface="宋体" panose="02010600030101010101" pitchFamily="2" charset="-122"/>
              </a:rPr>
              <a:t>深度信念网络</a:t>
            </a:r>
            <a:r>
              <a:rPr lang="zh-CN" altLang="en-US" dirty="0">
                <a:solidFill>
                  <a:srgbClr val="000000"/>
                </a:solidFill>
                <a:latin typeface="宋体" panose="02010600030101010101" pitchFamily="2" charset="-122"/>
                <a:ea typeface="宋体" panose="02010600030101010101" pitchFamily="2" charset="-122"/>
              </a:rPr>
              <a:t>”的概念</a:t>
            </a:r>
            <a:r>
              <a:rPr lang="zh-CN" altLang="en-US" dirty="0">
                <a:solidFill>
                  <a:srgbClr val="000000"/>
                </a:solidFill>
                <a:latin typeface="Verdana" panose="020B0604030504040204" pitchFamily="34" charset="0"/>
              </a:rPr>
              <a:t>。</a:t>
            </a:r>
            <a:r>
              <a:rPr lang="zh-CN" altLang="en-US" dirty="0">
                <a:solidFill>
                  <a:srgbClr val="000000"/>
                </a:solidFill>
                <a:latin typeface="宋体" panose="02010600030101010101" pitchFamily="2" charset="-122"/>
                <a:ea typeface="宋体" panose="02010600030101010101" pitchFamily="2" charset="-122"/>
              </a:rPr>
              <a:t>与传统的训练方式不同，“深度信念网络”有一个“</a:t>
            </a:r>
            <a:r>
              <a:rPr lang="zh-CN" altLang="en-US" b="1" dirty="0">
                <a:solidFill>
                  <a:srgbClr val="000000"/>
                </a:solidFill>
                <a:latin typeface="宋体" panose="02010600030101010101" pitchFamily="2" charset="-122"/>
                <a:ea typeface="宋体" panose="02010600030101010101" pitchFamily="2" charset="-122"/>
              </a:rPr>
              <a:t>预训练</a:t>
            </a:r>
            <a:r>
              <a:rPr lang="zh-CN" altLang="en-US" dirty="0">
                <a:solidFill>
                  <a:srgbClr val="000000"/>
                </a:solidFill>
                <a:latin typeface="宋体" panose="02010600030101010101" pitchFamily="2" charset="-122"/>
                <a:ea typeface="宋体" panose="02010600030101010101" pitchFamily="2" charset="-122"/>
              </a:rPr>
              <a:t>”（</a:t>
            </a:r>
            <a:r>
              <a:rPr lang="en-US" altLang="zh-CN" dirty="0">
                <a:solidFill>
                  <a:srgbClr val="000000"/>
                </a:solidFill>
                <a:latin typeface="verdana" panose="020B0604030504040204" pitchFamily="34" charset="0"/>
                <a:ea typeface="宋体" panose="02010600030101010101" pitchFamily="2" charset="-122"/>
              </a:rPr>
              <a:t>pre-training</a:t>
            </a:r>
            <a:r>
              <a:rPr lang="zh-CN" altLang="en-US" dirty="0">
                <a:solidFill>
                  <a:srgbClr val="000000"/>
                </a:solidFill>
                <a:latin typeface="宋体" panose="02010600030101010101" pitchFamily="2" charset="-122"/>
                <a:ea typeface="宋体" panose="02010600030101010101" pitchFamily="2" charset="-122"/>
              </a:rPr>
              <a:t>）的过程，这可以方便的让神经网络中的</a:t>
            </a:r>
            <a:r>
              <a:rPr lang="zh-CN" altLang="en-US" dirty="0">
                <a:solidFill>
                  <a:srgbClr val="FF0000"/>
                </a:solidFill>
                <a:latin typeface="宋体" panose="02010600030101010101" pitchFamily="2" charset="-122"/>
                <a:ea typeface="宋体" panose="02010600030101010101" pitchFamily="2" charset="-122"/>
              </a:rPr>
              <a:t>权值找到一个接近最优解的值</a:t>
            </a:r>
            <a:r>
              <a:rPr lang="zh-CN" altLang="en-US" dirty="0">
                <a:solidFill>
                  <a:srgbClr val="000000"/>
                </a:solidFill>
                <a:latin typeface="宋体" panose="02010600030101010101" pitchFamily="2" charset="-122"/>
                <a:ea typeface="宋体" panose="02010600030101010101" pitchFamily="2" charset="-122"/>
              </a:rPr>
              <a:t>，之后再使用“</a:t>
            </a:r>
            <a:r>
              <a:rPr lang="zh-CN" altLang="en-US" b="1" dirty="0">
                <a:solidFill>
                  <a:srgbClr val="000000"/>
                </a:solidFill>
                <a:latin typeface="宋体" panose="02010600030101010101" pitchFamily="2" charset="-122"/>
                <a:ea typeface="宋体" panose="02010600030101010101" pitchFamily="2" charset="-122"/>
              </a:rPr>
              <a:t>微调</a:t>
            </a:r>
            <a:r>
              <a:rPr lang="zh-CN" altLang="en-US" dirty="0">
                <a:solidFill>
                  <a:srgbClr val="000000"/>
                </a:solidFill>
                <a:latin typeface="宋体" panose="02010600030101010101" pitchFamily="2" charset="-122"/>
                <a:ea typeface="宋体" panose="02010600030101010101" pitchFamily="2" charset="-122"/>
              </a:rPr>
              <a:t>”</a:t>
            </a:r>
            <a:r>
              <a:rPr lang="en-US" altLang="zh-CN" dirty="0">
                <a:solidFill>
                  <a:srgbClr val="000000"/>
                </a:solidFill>
                <a:latin typeface="宋体" panose="02010600030101010101" pitchFamily="2" charset="-122"/>
                <a:ea typeface="宋体" panose="02010600030101010101" pitchFamily="2" charset="-122"/>
              </a:rPr>
              <a:t>(</a:t>
            </a:r>
            <a:r>
              <a:rPr lang="en-US" altLang="zh-CN" dirty="0">
                <a:solidFill>
                  <a:srgbClr val="000000"/>
                </a:solidFill>
                <a:latin typeface="verdana" panose="020B0604030504040204" pitchFamily="34" charset="0"/>
                <a:ea typeface="宋体" panose="02010600030101010101" pitchFamily="2" charset="-122"/>
              </a:rPr>
              <a:t>fine-tuning</a:t>
            </a:r>
            <a:r>
              <a:rPr lang="en-US" altLang="zh-CN"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宋体" panose="02010600030101010101" pitchFamily="2" charset="-122"/>
                <a:ea typeface="宋体" panose="02010600030101010101" pitchFamily="2" charset="-122"/>
              </a:rPr>
              <a:t>技术来对整个网络进行优化训练。这两个技术的运用大幅度减少了训练多层神经网络的时间。他给多层神经网络相关的学习方法赋予了一个新名词</a:t>
            </a:r>
            <a:r>
              <a:rPr lang="en-US" altLang="zh-CN" dirty="0">
                <a:solidFill>
                  <a:srgbClr val="000000"/>
                </a:solidFill>
                <a:latin typeface="宋体" panose="02010600030101010101" pitchFamily="2" charset="-122"/>
                <a:ea typeface="宋体" panose="02010600030101010101" pitchFamily="2" charset="-122"/>
              </a:rPr>
              <a:t>--“</a:t>
            </a:r>
            <a:r>
              <a:rPr lang="zh-CN" altLang="en-US" b="1" dirty="0">
                <a:solidFill>
                  <a:srgbClr val="000000"/>
                </a:solidFill>
                <a:latin typeface="宋体" panose="02010600030101010101" pitchFamily="2" charset="-122"/>
                <a:ea typeface="宋体" panose="02010600030101010101" pitchFamily="2" charset="-122"/>
              </a:rPr>
              <a:t>深度学习</a:t>
            </a:r>
            <a:r>
              <a:rPr lang="zh-CN" altLang="en-US" dirty="0">
                <a:solidFill>
                  <a:srgbClr val="000000"/>
                </a:solidFill>
                <a:latin typeface="宋体" panose="02010600030101010101" pitchFamily="2" charset="-122"/>
                <a:ea typeface="宋体" panose="02010600030101010101" pitchFamily="2" charset="-122"/>
              </a:rPr>
              <a:t>”。</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很快，深度学习在语音识别领域暂露头角。接着，</a:t>
            </a:r>
            <a:r>
              <a:rPr lang="en-US" altLang="zh-CN" dirty="0">
                <a:solidFill>
                  <a:srgbClr val="000000"/>
                </a:solidFill>
                <a:latin typeface="Verdana" panose="020B0604030504040204" pitchFamily="34" charset="0"/>
              </a:rPr>
              <a:t>2012</a:t>
            </a:r>
            <a:r>
              <a:rPr lang="zh-CN" altLang="en-US" dirty="0">
                <a:solidFill>
                  <a:srgbClr val="000000"/>
                </a:solidFill>
                <a:latin typeface="Verdana" panose="020B0604030504040204" pitchFamily="34" charset="0"/>
              </a:rPr>
              <a:t>年，深度学习技术又在图像识别领域大展拳脚。</a:t>
            </a:r>
            <a:r>
              <a:rPr lang="en-US" altLang="zh-CN" dirty="0">
                <a:solidFill>
                  <a:srgbClr val="000000"/>
                </a:solidFill>
                <a:latin typeface="Verdana" panose="020B0604030504040204" pitchFamily="34" charset="0"/>
              </a:rPr>
              <a:t>Hinton</a:t>
            </a:r>
            <a:r>
              <a:rPr lang="zh-CN" altLang="en-US" dirty="0">
                <a:solidFill>
                  <a:srgbClr val="000000"/>
                </a:solidFill>
                <a:latin typeface="宋体" panose="02010600030101010101" pitchFamily="2" charset="-122"/>
                <a:ea typeface="宋体" panose="02010600030101010101" pitchFamily="2" charset="-122"/>
              </a:rPr>
              <a:t>与他的学生在</a:t>
            </a:r>
            <a:r>
              <a:rPr lang="en-US" altLang="zh-CN" dirty="0">
                <a:solidFill>
                  <a:srgbClr val="000000"/>
                </a:solidFill>
                <a:latin typeface="verdana" panose="020B0604030504040204" pitchFamily="34" charset="0"/>
              </a:rPr>
              <a:t>ImageNet</a:t>
            </a:r>
            <a:r>
              <a:rPr lang="zh-CN" altLang="en-US" dirty="0">
                <a:solidFill>
                  <a:srgbClr val="000000"/>
                </a:solidFill>
                <a:latin typeface="Verdana" panose="020B0604030504040204" pitchFamily="34" charset="0"/>
              </a:rPr>
              <a:t>竞赛中，用多层的卷积神经网络成功地对包含一千类别的一百万张图片进行了训练，取得了分类错误率</a:t>
            </a:r>
            <a:r>
              <a:rPr lang="en-US" altLang="zh-CN" dirty="0">
                <a:solidFill>
                  <a:srgbClr val="000000"/>
                </a:solidFill>
                <a:latin typeface="verdana" panose="020B0604030504040204" pitchFamily="34" charset="0"/>
              </a:rPr>
              <a:t>15</a:t>
            </a:r>
            <a:r>
              <a:rPr lang="en-US" altLang="zh-CN" dirty="0">
                <a:solidFill>
                  <a:srgbClr val="000000"/>
                </a:solidFill>
                <a:latin typeface="Times New Roman" panose="02020603050405020304" pitchFamily="18" charset="0"/>
              </a:rPr>
              <a:t>%</a:t>
            </a:r>
            <a:r>
              <a:rPr lang="zh-CN" altLang="en-US" dirty="0">
                <a:solidFill>
                  <a:srgbClr val="000000"/>
                </a:solidFill>
                <a:latin typeface="宋体" panose="02010600030101010101" pitchFamily="2" charset="-122"/>
                <a:ea typeface="宋体" panose="02010600030101010101" pitchFamily="2" charset="-122"/>
              </a:rPr>
              <a:t>的好成绩，这个成绩比第二名高了近</a:t>
            </a:r>
            <a:r>
              <a:rPr lang="en-US" altLang="zh-CN" dirty="0">
                <a:solidFill>
                  <a:srgbClr val="000000"/>
                </a:solidFill>
                <a:latin typeface="verdana" panose="020B0604030504040204" pitchFamily="34" charset="0"/>
              </a:rPr>
              <a:t>11</a:t>
            </a:r>
            <a:r>
              <a:rPr lang="zh-CN" altLang="en-US" dirty="0">
                <a:solidFill>
                  <a:srgbClr val="000000"/>
                </a:solidFill>
                <a:latin typeface="宋体" panose="02010600030101010101" pitchFamily="2" charset="-122"/>
                <a:ea typeface="宋体" panose="02010600030101010101" pitchFamily="2" charset="-122"/>
              </a:rPr>
              <a:t>个百分点，充分证明了多层神经网络识别效果的优越性。</a:t>
            </a:r>
            <a:endParaRPr lang="zh-CN" altLang="en-US" dirty="0">
              <a:solidFill>
                <a:srgbClr val="000000"/>
              </a:solidFill>
              <a:latin typeface="Verdana" panose="020B0604030504040204" pitchFamily="34" charset="0"/>
            </a:endParaRPr>
          </a:p>
          <a:p>
            <a:r>
              <a:rPr lang="zh-CN" altLang="en-US" dirty="0">
                <a:solidFill>
                  <a:srgbClr val="000000"/>
                </a:solidFill>
                <a:latin typeface="宋体" panose="02010600030101010101" pitchFamily="2" charset="-122"/>
                <a:ea typeface="宋体" panose="02010600030101010101" pitchFamily="2" charset="-122"/>
              </a:rPr>
              <a:t>　　在这之后，关于深度神经网络的研究与应用不断涌现。</a:t>
            </a:r>
            <a:endParaRPr lang="zh-CN" altLang="en-US" b="0" i="0" dirty="0">
              <a:solidFill>
                <a:srgbClr val="000000"/>
              </a:solidFill>
              <a:effectLst/>
              <a:latin typeface="Verdana" panose="020B0604030504040204" pitchFamily="34" charset="0"/>
            </a:endParaRPr>
          </a:p>
        </p:txBody>
      </p:sp>
      <p:pic>
        <p:nvPicPr>
          <p:cNvPr id="8194" name="Picture 2" descr="http://images2015.cnblogs.com/blog/673793/201512/673793-20151224145544656-12251919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204" y="4007733"/>
            <a:ext cx="1590675" cy="2124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712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2722" y="412585"/>
            <a:ext cx="10210800" cy="1754326"/>
          </a:xfrm>
          <a:prstGeom prst="rect">
            <a:avLst/>
          </a:prstGeom>
        </p:spPr>
        <p:txBody>
          <a:bodyPr wrap="square">
            <a:spAutoFit/>
          </a:bodyPr>
          <a:lstStyle/>
          <a:p>
            <a:r>
              <a:rPr lang="en-US" altLang="zh-CN" b="1" dirty="0">
                <a:solidFill>
                  <a:srgbClr val="000000"/>
                </a:solidFill>
                <a:latin typeface="Verdana" panose="020B0604030504040204" pitchFamily="34" charset="0"/>
              </a:rPr>
              <a:t>2.</a:t>
            </a:r>
            <a:r>
              <a:rPr lang="zh-CN" altLang="en-US" b="1" dirty="0">
                <a:solidFill>
                  <a:srgbClr val="000000"/>
                </a:solidFill>
                <a:latin typeface="Verdana" panose="020B0604030504040204" pitchFamily="34" charset="0"/>
              </a:rPr>
              <a:t>结构</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延续两层神经网络的方式来设计一个多层神经网络。</a:t>
            </a:r>
          </a:p>
          <a:p>
            <a:r>
              <a:rPr lang="zh-CN" altLang="en-US" dirty="0">
                <a:solidFill>
                  <a:srgbClr val="000000"/>
                </a:solidFill>
                <a:latin typeface="Verdana" panose="020B0604030504040204" pitchFamily="34" charset="0"/>
              </a:rPr>
              <a:t>　　在两层神经网络的输出层后面，继续添加层次。原来的输出层变成中间层，新加的层次成为新的输出层。所以可以得到下图。</a:t>
            </a:r>
          </a:p>
          <a:p>
            <a:br>
              <a:rPr lang="zh-CN" altLang="en-US" dirty="0"/>
            </a:br>
            <a:endParaRPr lang="zh-CN" altLang="en-US" dirty="0"/>
          </a:p>
        </p:txBody>
      </p:sp>
      <p:pic>
        <p:nvPicPr>
          <p:cNvPr id="9218" name="Picture 2" descr="http://images2015.cnblogs.com/blog/673793/201512/673793-20151224204339234-19946203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4622" y="2166911"/>
            <a:ext cx="5143500" cy="33432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71063" y="3264470"/>
            <a:ext cx="5820937" cy="1754326"/>
          </a:xfrm>
          <a:prstGeom prst="rect">
            <a:avLst/>
          </a:prstGeom>
        </p:spPr>
        <p:txBody>
          <a:bodyPr wrap="square">
            <a:spAutoFit/>
          </a:bodyPr>
          <a:lstStyle/>
          <a:p>
            <a:r>
              <a:rPr lang="zh-CN" altLang="en-US" dirty="0">
                <a:solidFill>
                  <a:srgbClr val="000000"/>
                </a:solidFill>
                <a:latin typeface="Verdana" panose="020B0604030504040204" pitchFamily="34" charset="0"/>
              </a:rPr>
              <a:t>　在已知输入</a:t>
            </a:r>
            <a:r>
              <a:rPr lang="en-US" altLang="zh-CN" b="1" dirty="0">
                <a:solidFill>
                  <a:srgbClr val="000000"/>
                </a:solidFill>
                <a:latin typeface="Verdana" panose="020B0604030504040204" pitchFamily="34" charset="0"/>
              </a:rPr>
              <a:t>a</a:t>
            </a:r>
            <a:r>
              <a:rPr lang="en-US" altLang="zh-CN" baseline="30000" dirty="0">
                <a:solidFill>
                  <a:srgbClr val="000000"/>
                </a:solidFill>
                <a:latin typeface="Verdana" panose="020B0604030504040204" pitchFamily="34" charset="0"/>
              </a:rPr>
              <a:t>(1)</a:t>
            </a:r>
            <a:r>
              <a:rPr lang="zh-CN" altLang="en-US" dirty="0">
                <a:solidFill>
                  <a:srgbClr val="000000"/>
                </a:solidFill>
                <a:latin typeface="Verdana" panose="020B0604030504040204" pitchFamily="34" charset="0"/>
              </a:rPr>
              <a:t>，参数</a:t>
            </a:r>
            <a:r>
              <a:rPr lang="en-US" altLang="zh-CN" b="1" dirty="0">
                <a:solidFill>
                  <a:srgbClr val="000000"/>
                </a:solidFill>
                <a:latin typeface="Verdana" panose="020B0604030504040204" pitchFamily="34" charset="0"/>
              </a:rPr>
              <a:t>W</a:t>
            </a:r>
            <a:r>
              <a:rPr lang="en-US" altLang="zh-CN" baseline="30000" dirty="0">
                <a:solidFill>
                  <a:srgbClr val="000000"/>
                </a:solidFill>
                <a:latin typeface="Verdana" panose="020B0604030504040204" pitchFamily="34" charset="0"/>
              </a:rPr>
              <a:t>(1)</a:t>
            </a:r>
            <a:r>
              <a:rPr lang="zh-CN" altLang="en-US" dirty="0">
                <a:solidFill>
                  <a:srgbClr val="000000"/>
                </a:solidFill>
                <a:latin typeface="Verdana" panose="020B0604030504040204" pitchFamily="34" charset="0"/>
              </a:rPr>
              <a:t>，</a:t>
            </a:r>
            <a:r>
              <a:rPr lang="en-US" altLang="zh-CN" b="1" dirty="0">
                <a:solidFill>
                  <a:srgbClr val="000000"/>
                </a:solidFill>
                <a:latin typeface="Verdana" panose="020B0604030504040204" pitchFamily="34" charset="0"/>
              </a:rPr>
              <a:t>W</a:t>
            </a:r>
            <a:r>
              <a:rPr lang="en-US" altLang="zh-CN" baseline="30000"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a:t>
            </a:r>
            <a:r>
              <a:rPr lang="en-US" altLang="zh-CN" b="1" dirty="0">
                <a:solidFill>
                  <a:srgbClr val="000000"/>
                </a:solidFill>
                <a:latin typeface="Verdana" panose="020B0604030504040204" pitchFamily="34" charset="0"/>
              </a:rPr>
              <a:t>W</a:t>
            </a:r>
            <a:r>
              <a:rPr lang="en-US" altLang="zh-CN" baseline="30000" dirty="0">
                <a:solidFill>
                  <a:srgbClr val="000000"/>
                </a:solidFill>
                <a:latin typeface="Verdana" panose="020B0604030504040204" pitchFamily="34" charset="0"/>
              </a:rPr>
              <a:t>(3)</a:t>
            </a:r>
            <a:r>
              <a:rPr lang="zh-CN" altLang="en-US" dirty="0">
                <a:solidFill>
                  <a:srgbClr val="000000"/>
                </a:solidFill>
                <a:latin typeface="Verdana" panose="020B0604030504040204" pitchFamily="34" charset="0"/>
              </a:rPr>
              <a:t>的情况下，输出</a:t>
            </a:r>
            <a:r>
              <a:rPr lang="en-US" altLang="zh-CN" b="1" dirty="0">
                <a:solidFill>
                  <a:srgbClr val="000000"/>
                </a:solidFill>
                <a:latin typeface="Verdana" panose="020B0604030504040204" pitchFamily="34" charset="0"/>
              </a:rPr>
              <a:t>z</a:t>
            </a:r>
            <a:r>
              <a:rPr lang="zh-CN" altLang="en-US" dirty="0">
                <a:solidFill>
                  <a:srgbClr val="000000"/>
                </a:solidFill>
                <a:latin typeface="Verdana" panose="020B0604030504040204" pitchFamily="34" charset="0"/>
              </a:rPr>
              <a:t>的推导公式如下：</a:t>
            </a:r>
          </a:p>
          <a:p>
            <a:pPr algn="ctr"/>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g(</a:t>
            </a:r>
            <a:r>
              <a:rPr lang="en-US" altLang="zh-CN" b="1" dirty="0">
                <a:solidFill>
                  <a:srgbClr val="000000"/>
                </a:solidFill>
                <a:latin typeface="Verdana" panose="020B0604030504040204" pitchFamily="34" charset="0"/>
              </a:rPr>
              <a:t>W</a:t>
            </a:r>
            <a:r>
              <a:rPr lang="en-US" altLang="zh-CN" baseline="30000" dirty="0">
                <a:solidFill>
                  <a:srgbClr val="000000"/>
                </a:solidFill>
                <a:latin typeface="Verdana" panose="020B0604030504040204" pitchFamily="34" charset="0"/>
              </a:rPr>
              <a:t>(1)</a:t>
            </a:r>
            <a:r>
              <a:rPr lang="en-US" altLang="zh-CN" dirty="0">
                <a:solidFill>
                  <a:srgbClr val="000000"/>
                </a:solidFill>
                <a:latin typeface="Verdana" panose="020B0604030504040204" pitchFamily="34" charset="0"/>
              </a:rPr>
              <a:t> * </a:t>
            </a:r>
            <a:r>
              <a:rPr lang="en-US" altLang="zh-CN" b="1" dirty="0">
                <a:solidFill>
                  <a:srgbClr val="000000"/>
                </a:solidFill>
                <a:latin typeface="Verdana" panose="020B0604030504040204" pitchFamily="34" charset="0"/>
              </a:rPr>
              <a:t>a</a:t>
            </a:r>
            <a:r>
              <a:rPr lang="en-US" altLang="zh-CN" baseline="30000" dirty="0">
                <a:solidFill>
                  <a:srgbClr val="000000"/>
                </a:solidFill>
                <a:latin typeface="Verdana" panose="020B0604030504040204" pitchFamily="34" charset="0"/>
              </a:rPr>
              <a:t>(1)</a:t>
            </a:r>
            <a:r>
              <a:rPr lang="en-US" altLang="zh-CN" dirty="0">
                <a:solidFill>
                  <a:srgbClr val="000000"/>
                </a:solidFill>
                <a:latin typeface="Verdana" panose="020B0604030504040204" pitchFamily="34" charset="0"/>
              </a:rPr>
              <a:t>) = </a:t>
            </a:r>
            <a:r>
              <a:rPr lang="en-US" altLang="zh-CN" b="1" dirty="0">
                <a:solidFill>
                  <a:srgbClr val="000000"/>
                </a:solidFill>
                <a:latin typeface="Verdana" panose="020B0604030504040204" pitchFamily="34" charset="0"/>
              </a:rPr>
              <a:t>a</a:t>
            </a:r>
            <a:r>
              <a:rPr lang="en-US" altLang="zh-CN" baseline="30000" dirty="0">
                <a:solidFill>
                  <a:srgbClr val="000000"/>
                </a:solidFill>
                <a:latin typeface="Verdana" panose="020B0604030504040204" pitchFamily="34" charset="0"/>
              </a:rPr>
              <a:t>(2)</a:t>
            </a:r>
            <a:r>
              <a:rPr lang="en-US" altLang="zh-CN" dirty="0">
                <a:solidFill>
                  <a:srgbClr val="000000"/>
                </a:solidFill>
                <a:latin typeface="Verdana" panose="020B0604030504040204" pitchFamily="34" charset="0"/>
              </a:rPr>
              <a:t>; </a:t>
            </a:r>
          </a:p>
          <a:p>
            <a:pPr algn="ctr"/>
            <a:r>
              <a:rPr lang="en-US" altLang="zh-CN" dirty="0">
                <a:solidFill>
                  <a:srgbClr val="000000"/>
                </a:solidFill>
                <a:latin typeface="Verdana" panose="020B0604030504040204" pitchFamily="34" charset="0"/>
              </a:rPr>
              <a:t>    g(</a:t>
            </a:r>
            <a:r>
              <a:rPr lang="en-US" altLang="zh-CN" b="1" dirty="0">
                <a:solidFill>
                  <a:srgbClr val="000000"/>
                </a:solidFill>
                <a:latin typeface="Verdana" panose="020B0604030504040204" pitchFamily="34" charset="0"/>
              </a:rPr>
              <a:t>W</a:t>
            </a:r>
            <a:r>
              <a:rPr lang="en-US" altLang="zh-CN" baseline="30000" dirty="0">
                <a:solidFill>
                  <a:srgbClr val="000000"/>
                </a:solidFill>
                <a:latin typeface="Verdana" panose="020B0604030504040204" pitchFamily="34" charset="0"/>
              </a:rPr>
              <a:t>(2)</a:t>
            </a:r>
            <a:r>
              <a:rPr lang="en-US" altLang="zh-CN" dirty="0">
                <a:solidFill>
                  <a:srgbClr val="000000"/>
                </a:solidFill>
                <a:latin typeface="Verdana" panose="020B0604030504040204" pitchFamily="34" charset="0"/>
              </a:rPr>
              <a:t> * </a:t>
            </a:r>
            <a:r>
              <a:rPr lang="en-US" altLang="zh-CN" b="1" dirty="0">
                <a:solidFill>
                  <a:srgbClr val="000000"/>
                </a:solidFill>
                <a:latin typeface="Verdana" panose="020B0604030504040204" pitchFamily="34" charset="0"/>
              </a:rPr>
              <a:t>a</a:t>
            </a:r>
            <a:r>
              <a:rPr lang="en-US" altLang="zh-CN" baseline="30000" dirty="0">
                <a:solidFill>
                  <a:srgbClr val="000000"/>
                </a:solidFill>
                <a:latin typeface="Verdana" panose="020B0604030504040204" pitchFamily="34" charset="0"/>
              </a:rPr>
              <a:t>(2)</a:t>
            </a:r>
            <a:r>
              <a:rPr lang="en-US" altLang="zh-CN" dirty="0">
                <a:solidFill>
                  <a:srgbClr val="000000"/>
                </a:solidFill>
                <a:latin typeface="Verdana" panose="020B0604030504040204" pitchFamily="34" charset="0"/>
              </a:rPr>
              <a:t>) = </a:t>
            </a:r>
            <a:r>
              <a:rPr lang="en-US" altLang="zh-CN" b="1" dirty="0">
                <a:solidFill>
                  <a:srgbClr val="000000"/>
                </a:solidFill>
                <a:latin typeface="Verdana" panose="020B0604030504040204" pitchFamily="34" charset="0"/>
              </a:rPr>
              <a:t>a</a:t>
            </a:r>
            <a:r>
              <a:rPr lang="en-US" altLang="zh-CN" baseline="30000" dirty="0">
                <a:solidFill>
                  <a:srgbClr val="000000"/>
                </a:solidFill>
                <a:latin typeface="Verdana" panose="020B0604030504040204" pitchFamily="34" charset="0"/>
              </a:rPr>
              <a:t>(3)</a:t>
            </a:r>
            <a:r>
              <a:rPr lang="en-US" altLang="zh-CN" dirty="0">
                <a:solidFill>
                  <a:srgbClr val="000000"/>
                </a:solidFill>
                <a:latin typeface="Verdana" panose="020B0604030504040204" pitchFamily="34" charset="0"/>
              </a:rPr>
              <a:t>;</a:t>
            </a:r>
          </a:p>
          <a:p>
            <a:pPr algn="ctr"/>
            <a:r>
              <a:rPr lang="en-US" altLang="zh-CN" dirty="0">
                <a:solidFill>
                  <a:srgbClr val="000000"/>
                </a:solidFill>
                <a:latin typeface="Verdana" panose="020B0604030504040204" pitchFamily="34" charset="0"/>
              </a:rPr>
              <a:t>g(</a:t>
            </a:r>
            <a:r>
              <a:rPr lang="en-US" altLang="zh-CN" b="1" dirty="0">
                <a:solidFill>
                  <a:srgbClr val="000000"/>
                </a:solidFill>
                <a:latin typeface="Verdana" panose="020B0604030504040204" pitchFamily="34" charset="0"/>
              </a:rPr>
              <a:t>W</a:t>
            </a:r>
            <a:r>
              <a:rPr lang="en-US" altLang="zh-CN" baseline="30000" dirty="0">
                <a:solidFill>
                  <a:srgbClr val="000000"/>
                </a:solidFill>
                <a:latin typeface="Verdana" panose="020B0604030504040204" pitchFamily="34" charset="0"/>
              </a:rPr>
              <a:t>(3)</a:t>
            </a:r>
            <a:r>
              <a:rPr lang="en-US" altLang="zh-CN" dirty="0">
                <a:solidFill>
                  <a:srgbClr val="000000"/>
                </a:solidFill>
                <a:latin typeface="Verdana" panose="020B0604030504040204" pitchFamily="34" charset="0"/>
              </a:rPr>
              <a:t> * </a:t>
            </a:r>
            <a:r>
              <a:rPr lang="en-US" altLang="zh-CN" b="1" dirty="0">
                <a:solidFill>
                  <a:srgbClr val="000000"/>
                </a:solidFill>
                <a:latin typeface="Verdana" panose="020B0604030504040204" pitchFamily="34" charset="0"/>
              </a:rPr>
              <a:t>a</a:t>
            </a:r>
            <a:r>
              <a:rPr lang="en-US" altLang="zh-CN" baseline="30000" dirty="0">
                <a:solidFill>
                  <a:srgbClr val="000000"/>
                </a:solidFill>
                <a:latin typeface="Verdana" panose="020B0604030504040204" pitchFamily="34" charset="0"/>
              </a:rPr>
              <a:t>(3)</a:t>
            </a:r>
            <a:r>
              <a:rPr lang="en-US" altLang="zh-CN" dirty="0">
                <a:solidFill>
                  <a:srgbClr val="000000"/>
                </a:solidFill>
                <a:latin typeface="Verdana" panose="020B0604030504040204" pitchFamily="34" charset="0"/>
              </a:rPr>
              <a:t>) = </a:t>
            </a:r>
            <a:r>
              <a:rPr lang="en-US" altLang="zh-CN" b="1" dirty="0">
                <a:solidFill>
                  <a:srgbClr val="000000"/>
                </a:solidFill>
                <a:latin typeface="Verdana" panose="020B0604030504040204" pitchFamily="34" charset="0"/>
              </a:rPr>
              <a:t>z</a:t>
            </a:r>
            <a:r>
              <a:rPr lang="en-US" altLang="zh-CN" dirty="0">
                <a:solidFill>
                  <a:srgbClr val="000000"/>
                </a:solidFill>
                <a:latin typeface="Verdana" panose="020B0604030504040204" pitchFamily="34" charset="0"/>
              </a:rPr>
              <a:t>;</a:t>
            </a:r>
          </a:p>
          <a:p>
            <a:pPr algn="ctr"/>
            <a:r>
              <a:rPr lang="en-US" altLang="zh-CN" dirty="0">
                <a:solidFill>
                  <a:srgbClr val="000000"/>
                </a:solidFill>
                <a:latin typeface="Verdana" panose="020B0604030504040204" pitchFamily="34" charset="0"/>
              </a:rPr>
              <a:t> </a:t>
            </a:r>
            <a:endParaRPr lang="en-US" altLang="zh-CN" b="0" i="0" dirty="0">
              <a:solidFill>
                <a:srgbClr val="000000"/>
              </a:solidFill>
              <a:effectLst/>
              <a:latin typeface="Verdana" panose="020B0604030504040204" pitchFamily="34" charset="0"/>
            </a:endParaRPr>
          </a:p>
        </p:txBody>
      </p:sp>
      <p:sp>
        <p:nvSpPr>
          <p:cNvPr id="4" name="矩形 3"/>
          <p:cNvSpPr/>
          <p:nvPr/>
        </p:nvSpPr>
        <p:spPr>
          <a:xfrm>
            <a:off x="1263804" y="5407416"/>
            <a:ext cx="9787055" cy="1200329"/>
          </a:xfrm>
          <a:prstGeom prst="rect">
            <a:avLst/>
          </a:prstGeom>
        </p:spPr>
        <p:txBody>
          <a:bodyPr wrap="square">
            <a:spAutoFit/>
          </a:bodyPr>
          <a:lstStyle/>
          <a:p>
            <a:pPr algn="ctr"/>
            <a:r>
              <a:rPr lang="zh-CN" altLang="en-US" dirty="0">
                <a:solidFill>
                  <a:srgbClr val="000000"/>
                </a:solidFill>
                <a:latin typeface="Verdana" panose="020B0604030504040204" pitchFamily="34" charset="0"/>
              </a:rPr>
              <a:t> </a:t>
            </a:r>
          </a:p>
          <a:p>
            <a:r>
              <a:rPr lang="zh-CN" altLang="en-US" dirty="0">
                <a:solidFill>
                  <a:srgbClr val="000000"/>
                </a:solidFill>
                <a:latin typeface="Verdana" panose="020B0604030504040204" pitchFamily="34" charset="0"/>
              </a:rPr>
              <a:t>　　多层神经网络中，输出也是按照一层一层的方式来计算。从最外面的层开始，算出所有单元的值以后，再继续计算更深一层。只有当前层所有单元的值都计算完毕以后，才会算下一层。有点像计算向前不断推进的感觉。所以这个过程叫做</a:t>
            </a:r>
            <a:r>
              <a:rPr lang="zh-CN" altLang="en-US" dirty="0">
                <a:solidFill>
                  <a:srgbClr val="000000"/>
                </a:solidFill>
                <a:latin typeface="宋体" panose="02010600030101010101" pitchFamily="2" charset="-122"/>
                <a:ea typeface="宋体" panose="02010600030101010101" pitchFamily="2" charset="-122"/>
              </a:rPr>
              <a:t>“正向传播”</a:t>
            </a:r>
            <a:r>
              <a:rPr lang="zh-CN" altLang="en-US" dirty="0">
                <a:solidFill>
                  <a:srgbClr val="000000"/>
                </a:solidFill>
                <a:latin typeface="Verdana" panose="020B0604030504040204" pitchFamily="34" charset="0"/>
              </a:rPr>
              <a:t>。</a:t>
            </a:r>
            <a:endParaRPr lang="zh-CN" alt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4053311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962720" y="272303"/>
            <a:ext cx="10504449" cy="923330"/>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　　人工神经网络 （ </a:t>
            </a:r>
            <a:r>
              <a:rPr lang="en-US" altLang="zh-CN" dirty="0" err="1">
                <a:solidFill>
                  <a:srgbClr val="000000"/>
                </a:solidFill>
                <a:latin typeface="Microsoft Yahei" panose="020B0503020204020204" pitchFamily="34" charset="-122"/>
                <a:ea typeface="Microsoft Yahei" panose="020B0503020204020204" pitchFamily="34" charset="-122"/>
              </a:rPr>
              <a:t>Artifical</a:t>
            </a:r>
            <a:r>
              <a:rPr lang="en-US" altLang="zh-CN" dirty="0">
                <a:solidFill>
                  <a:srgbClr val="000000"/>
                </a:solidFill>
                <a:latin typeface="Microsoft Yahei" panose="020B0503020204020204" pitchFamily="34" charset="-122"/>
                <a:ea typeface="Microsoft Yahei" panose="020B0503020204020204" pitchFamily="34" charset="-122"/>
              </a:rPr>
              <a:t> Neural Network</a:t>
            </a:r>
            <a:r>
              <a:rPr lang="zh-CN" altLang="en-US" dirty="0">
                <a:solidFill>
                  <a:srgbClr val="000000"/>
                </a:solidFill>
                <a:latin typeface="Microsoft Yahei" panose="020B0503020204020204" pitchFamily="34" charset="-122"/>
                <a:ea typeface="Microsoft Yahei" panose="020B0503020204020204" pitchFamily="34" charset="-122"/>
              </a:rPr>
              <a:t>），标志着另外一种</a:t>
            </a:r>
            <a:r>
              <a:rPr lang="zh-CN" altLang="en-US" b="1" dirty="0">
                <a:solidFill>
                  <a:srgbClr val="000000"/>
                </a:solidFill>
                <a:latin typeface="Microsoft Yahei" panose="020B0503020204020204" pitchFamily="34" charset="-122"/>
                <a:ea typeface="Microsoft Yahei" panose="020B0503020204020204" pitchFamily="34" charset="-122"/>
              </a:rPr>
              <a:t>自下而上</a:t>
            </a:r>
            <a:r>
              <a:rPr lang="zh-CN" altLang="en-US" dirty="0">
                <a:solidFill>
                  <a:srgbClr val="000000"/>
                </a:solidFill>
                <a:latin typeface="Microsoft Yahei" panose="020B0503020204020204" pitchFamily="34" charset="-122"/>
                <a:ea typeface="Microsoft Yahei" panose="020B0503020204020204" pitchFamily="34" charset="-122"/>
              </a:rPr>
              <a:t>的思路。</a:t>
            </a:r>
          </a:p>
          <a:p>
            <a:r>
              <a:rPr lang="zh-CN" altLang="en-US" dirty="0">
                <a:solidFill>
                  <a:srgbClr val="000000"/>
                </a:solidFill>
                <a:latin typeface="Microsoft Yahei" panose="020B0503020204020204" pitchFamily="34" charset="-122"/>
                <a:ea typeface="Microsoft Yahei" panose="020B0503020204020204" pitchFamily="34" charset="-122"/>
              </a:rPr>
              <a:t>　　神经网络没有一个严格的正式定义。它的基本特点，是试图模仿大脑的神经元之间传递，处理信息的模式。</a:t>
            </a:r>
            <a:endParaRPr lang="zh-CN" altLang="en-US" b="0" i="0" dirty="0">
              <a:solidFill>
                <a:srgbClr val="000000"/>
              </a:solidFill>
              <a:effectLst/>
              <a:latin typeface="Microsoft Yahei" panose="020B0503020204020204" pitchFamily="34" charset="-122"/>
              <a:ea typeface="Microsoft Yahei" panose="020B0503020204020204" pitchFamily="34" charset="-122"/>
            </a:endParaRPr>
          </a:p>
        </p:txBody>
      </p:sp>
      <p:pic>
        <p:nvPicPr>
          <p:cNvPr id="21508" name="Picture 4" descr="http://n.sinaimg.cn/tech/transform/20160223/tpiF-fxprucs639172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438" y="1565313"/>
            <a:ext cx="3152775" cy="346710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3575825" y="1565313"/>
            <a:ext cx="8500946" cy="1754326"/>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　　一个计算模型，要划分为神经网络，通常需要大量彼此连接的节点 （也称 ‘神经元’），并且具备两个特性：</a:t>
            </a:r>
          </a:p>
          <a:p>
            <a:r>
              <a:rPr lang="zh-CN" altLang="en-US" dirty="0">
                <a:solidFill>
                  <a:srgbClr val="000000"/>
                </a:solidFill>
                <a:latin typeface="Microsoft Yahei" panose="020B0503020204020204" pitchFamily="34" charset="-122"/>
                <a:ea typeface="Microsoft Yahei" panose="020B0503020204020204" pitchFamily="34" charset="-122"/>
              </a:rPr>
              <a:t>　　每个神经元，通过某种特定的</a:t>
            </a:r>
            <a:r>
              <a:rPr lang="zh-CN" altLang="en-US" b="1" dirty="0">
                <a:solidFill>
                  <a:srgbClr val="000000"/>
                </a:solidFill>
                <a:latin typeface="Microsoft Yahei" panose="020B0503020204020204" pitchFamily="34" charset="-122"/>
                <a:ea typeface="Microsoft Yahei" panose="020B0503020204020204" pitchFamily="34" charset="-122"/>
              </a:rPr>
              <a:t>输出函数 </a:t>
            </a:r>
            <a:r>
              <a:rPr lang="zh-CN" altLang="en-US" dirty="0">
                <a:solidFill>
                  <a:srgbClr val="000000"/>
                </a:solidFill>
                <a:latin typeface="Microsoft Yahei" panose="020B0503020204020204" pitchFamily="34" charset="-122"/>
                <a:ea typeface="Microsoft Yahei" panose="020B0503020204020204" pitchFamily="34" charset="-122"/>
              </a:rPr>
              <a:t>（也叫激励函数 </a:t>
            </a:r>
            <a:r>
              <a:rPr lang="en-US" altLang="zh-CN" dirty="0">
                <a:solidFill>
                  <a:srgbClr val="000000"/>
                </a:solidFill>
                <a:latin typeface="Microsoft Yahei" panose="020B0503020204020204" pitchFamily="34" charset="-122"/>
                <a:ea typeface="Microsoft Yahei" panose="020B0503020204020204" pitchFamily="34" charset="-122"/>
              </a:rPr>
              <a:t>activation function</a:t>
            </a:r>
            <a:r>
              <a:rPr lang="zh-CN" altLang="en-US" dirty="0">
                <a:solidFill>
                  <a:srgbClr val="000000"/>
                </a:solidFill>
                <a:latin typeface="Microsoft Yahei" panose="020B0503020204020204" pitchFamily="34" charset="-122"/>
                <a:ea typeface="Microsoft Yahei" panose="020B0503020204020204" pitchFamily="34" charset="-122"/>
              </a:rPr>
              <a:t>），计算处理来自其它相邻神经元的加权输入值</a:t>
            </a:r>
          </a:p>
          <a:p>
            <a:r>
              <a:rPr lang="zh-CN" altLang="en-US" dirty="0">
                <a:solidFill>
                  <a:srgbClr val="000000"/>
                </a:solidFill>
                <a:latin typeface="Microsoft Yahei" panose="020B0503020204020204" pitchFamily="34" charset="-122"/>
                <a:ea typeface="Microsoft Yahei" panose="020B0503020204020204" pitchFamily="34" charset="-122"/>
              </a:rPr>
              <a:t>　　神经元之间的信息传递的强度，用所谓</a:t>
            </a:r>
            <a:r>
              <a:rPr lang="zh-CN" altLang="en-US" b="1" dirty="0">
                <a:solidFill>
                  <a:srgbClr val="000000"/>
                </a:solidFill>
                <a:latin typeface="Microsoft Yahei" panose="020B0503020204020204" pitchFamily="34" charset="-122"/>
                <a:ea typeface="Microsoft Yahei" panose="020B0503020204020204" pitchFamily="34" charset="-122"/>
              </a:rPr>
              <a:t>加权值</a:t>
            </a:r>
            <a:r>
              <a:rPr lang="zh-CN" altLang="en-US" dirty="0">
                <a:solidFill>
                  <a:srgbClr val="000000"/>
                </a:solidFill>
                <a:latin typeface="Microsoft Yahei" panose="020B0503020204020204" pitchFamily="34" charset="-122"/>
                <a:ea typeface="Microsoft Yahei" panose="020B0503020204020204" pitchFamily="34" charset="-122"/>
              </a:rPr>
              <a:t>来定义，算法会不断自我学习，调整这个加权值</a:t>
            </a:r>
            <a:endParaRPr lang="zh-CN" altLang="en-US" b="0" i="0" dirty="0">
              <a:solidFill>
                <a:srgbClr val="000000"/>
              </a:solidFill>
              <a:effectLst/>
              <a:latin typeface="Microsoft Yahei" panose="020B0503020204020204" pitchFamily="34" charset="-122"/>
              <a:ea typeface="Microsoft Yahei" panose="020B0503020204020204" pitchFamily="34" charset="-122"/>
            </a:endParaRPr>
          </a:p>
        </p:txBody>
      </p:sp>
      <p:sp>
        <p:nvSpPr>
          <p:cNvPr id="7" name="矩形 6"/>
          <p:cNvSpPr/>
          <p:nvPr/>
        </p:nvSpPr>
        <p:spPr>
          <a:xfrm>
            <a:off x="3661316" y="3456867"/>
            <a:ext cx="8080917" cy="1477328"/>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在此基础上，神经网络的计算模型，依靠</a:t>
            </a:r>
            <a:r>
              <a:rPr lang="zh-CN" altLang="en-US" b="1" dirty="0">
                <a:solidFill>
                  <a:srgbClr val="000000"/>
                </a:solidFill>
                <a:latin typeface="Microsoft Yahei" panose="020B0503020204020204" pitchFamily="34" charset="-122"/>
                <a:ea typeface="Microsoft Yahei" panose="020B0503020204020204" pitchFamily="34" charset="-122"/>
              </a:rPr>
              <a:t>大量的数据</a:t>
            </a:r>
            <a:r>
              <a:rPr lang="zh-CN" altLang="en-US" dirty="0">
                <a:solidFill>
                  <a:srgbClr val="000000"/>
                </a:solidFill>
                <a:latin typeface="Microsoft Yahei" panose="020B0503020204020204" pitchFamily="34" charset="-122"/>
                <a:ea typeface="Microsoft Yahei" panose="020B0503020204020204" pitchFamily="34" charset="-122"/>
              </a:rPr>
              <a:t>来训练，还需要：</a:t>
            </a:r>
          </a:p>
          <a:p>
            <a:r>
              <a:rPr lang="zh-CN" altLang="en-US" dirty="0">
                <a:solidFill>
                  <a:srgbClr val="000000"/>
                </a:solidFill>
                <a:latin typeface="Microsoft Yahei" panose="020B0503020204020204" pitchFamily="34" charset="-122"/>
                <a:ea typeface="Microsoft Yahei" panose="020B0503020204020204" pitchFamily="34" charset="-122"/>
              </a:rPr>
              <a:t>　　</a:t>
            </a:r>
            <a:r>
              <a:rPr lang="zh-CN" altLang="en-US" b="1" dirty="0">
                <a:solidFill>
                  <a:srgbClr val="000000"/>
                </a:solidFill>
                <a:latin typeface="Microsoft Yahei" panose="020B0503020204020204" pitchFamily="34" charset="-122"/>
                <a:ea typeface="Microsoft Yahei" panose="020B0503020204020204" pitchFamily="34" charset="-122"/>
              </a:rPr>
              <a:t>成本函数 </a:t>
            </a:r>
            <a:r>
              <a:rPr lang="zh-CN" altLang="en-US" dirty="0">
                <a:solidFill>
                  <a:srgbClr val="000000"/>
                </a:solidFill>
                <a:latin typeface="Microsoft Yahei" panose="020B0503020204020204" pitchFamily="34" charset="-122"/>
                <a:ea typeface="Microsoft Yahei" panose="020B0503020204020204" pitchFamily="34" charset="-122"/>
              </a:rPr>
              <a:t>（</a:t>
            </a:r>
            <a:r>
              <a:rPr lang="en-US" altLang="zh-CN" dirty="0">
                <a:solidFill>
                  <a:srgbClr val="000000"/>
                </a:solidFill>
                <a:latin typeface="Microsoft Yahei" panose="020B0503020204020204" pitchFamily="34" charset="-122"/>
                <a:ea typeface="Microsoft Yahei" panose="020B0503020204020204" pitchFamily="34" charset="-122"/>
              </a:rPr>
              <a:t>cost function</a:t>
            </a:r>
            <a:r>
              <a:rPr lang="zh-CN" altLang="en-US" dirty="0">
                <a:solidFill>
                  <a:srgbClr val="000000"/>
                </a:solidFill>
                <a:latin typeface="Microsoft Yahei" panose="020B0503020204020204" pitchFamily="34" charset="-122"/>
                <a:ea typeface="Microsoft Yahei" panose="020B0503020204020204" pitchFamily="34" charset="-122"/>
              </a:rPr>
              <a:t>）：用来定量评估根据特定输入值， 计算出来的输出结果，离正确值有多远，结果有多靠谱</a:t>
            </a:r>
          </a:p>
          <a:p>
            <a:r>
              <a:rPr lang="zh-CN" altLang="en-US" dirty="0">
                <a:solidFill>
                  <a:srgbClr val="000000"/>
                </a:solidFill>
                <a:latin typeface="Microsoft Yahei" panose="020B0503020204020204" pitchFamily="34" charset="-122"/>
                <a:ea typeface="Microsoft Yahei" panose="020B0503020204020204" pitchFamily="34" charset="-122"/>
              </a:rPr>
              <a:t>　　</a:t>
            </a:r>
            <a:r>
              <a:rPr lang="zh-CN" altLang="en-US" b="1" dirty="0">
                <a:solidFill>
                  <a:srgbClr val="000000"/>
                </a:solidFill>
                <a:latin typeface="Microsoft Yahei" panose="020B0503020204020204" pitchFamily="34" charset="-122"/>
                <a:ea typeface="Microsoft Yahei" panose="020B0503020204020204" pitchFamily="34" charset="-122"/>
              </a:rPr>
              <a:t>学习的算法 </a:t>
            </a:r>
            <a:r>
              <a:rPr lang="zh-CN" altLang="en-US" dirty="0">
                <a:solidFill>
                  <a:srgbClr val="000000"/>
                </a:solidFill>
                <a:latin typeface="Microsoft Yahei" panose="020B0503020204020204" pitchFamily="34" charset="-122"/>
                <a:ea typeface="Microsoft Yahei" panose="020B0503020204020204" pitchFamily="34" charset="-122"/>
              </a:rPr>
              <a:t>（ </a:t>
            </a:r>
            <a:r>
              <a:rPr lang="en-US" altLang="zh-CN" dirty="0">
                <a:solidFill>
                  <a:srgbClr val="000000"/>
                </a:solidFill>
                <a:latin typeface="Microsoft Yahei" panose="020B0503020204020204" pitchFamily="34" charset="-122"/>
                <a:ea typeface="Microsoft Yahei" panose="020B0503020204020204" pitchFamily="34" charset="-122"/>
              </a:rPr>
              <a:t>learning algorithm </a:t>
            </a:r>
            <a:r>
              <a:rPr lang="zh-CN" altLang="en-US" dirty="0">
                <a:solidFill>
                  <a:srgbClr val="000000"/>
                </a:solidFill>
                <a:latin typeface="Microsoft Yahei" panose="020B0503020204020204" pitchFamily="34" charset="-122"/>
                <a:ea typeface="Microsoft Yahei" panose="020B0503020204020204" pitchFamily="34" charset="-122"/>
              </a:rPr>
              <a:t>）：这是根据成本函数的结果， 自学， 纠错， 最快地找到神经元之间最优化的加权值</a:t>
            </a:r>
            <a:endParaRPr lang="zh-CN" altLang="en-US" b="0" i="0" dirty="0">
              <a:solidFill>
                <a:srgbClr val="000000"/>
              </a:solidFill>
              <a:effectLst/>
              <a:latin typeface="Microsoft Yahei" panose="020B0503020204020204" pitchFamily="34" charset="-122"/>
              <a:ea typeface="Microsoft Yahei" panose="020B0503020204020204" pitchFamily="34" charset="-122"/>
            </a:endParaRPr>
          </a:p>
        </p:txBody>
      </p:sp>
      <p:sp>
        <p:nvSpPr>
          <p:cNvPr id="8" name="矩形 7"/>
          <p:cNvSpPr/>
          <p:nvPr/>
        </p:nvSpPr>
        <p:spPr>
          <a:xfrm>
            <a:off x="1754459" y="5704135"/>
            <a:ext cx="8738838" cy="369332"/>
          </a:xfrm>
          <a:prstGeom prst="rect">
            <a:avLst/>
          </a:prstGeom>
        </p:spPr>
        <p:txBody>
          <a:bodyPr wrap="square">
            <a:spAutoFit/>
          </a:bodyPr>
          <a:lstStyle/>
          <a:p>
            <a:r>
              <a:rPr lang="zh-CN" altLang="en-US" dirty="0">
                <a:solidFill>
                  <a:srgbClr val="000000"/>
                </a:solidFill>
                <a:latin typeface="Microsoft Yahei" panose="020B0503020204020204" pitchFamily="34" charset="-122"/>
                <a:ea typeface="Microsoft Yahei" panose="020B0503020204020204" pitchFamily="34" charset="-122"/>
              </a:rPr>
              <a:t>神经网络算法的</a:t>
            </a:r>
            <a:r>
              <a:rPr lang="zh-CN" altLang="en-US" b="1" dirty="0">
                <a:solidFill>
                  <a:srgbClr val="000000"/>
                </a:solidFill>
                <a:latin typeface="Microsoft Yahei" panose="020B0503020204020204" pitchFamily="34" charset="-122"/>
                <a:ea typeface="Microsoft Yahei" panose="020B0503020204020204" pitchFamily="34" charset="-122"/>
              </a:rPr>
              <a:t>核心</a:t>
            </a:r>
            <a:r>
              <a:rPr lang="zh-CN" altLang="en-US" dirty="0">
                <a:solidFill>
                  <a:srgbClr val="000000"/>
                </a:solidFill>
                <a:latin typeface="Microsoft Yahei" panose="020B0503020204020204" pitchFamily="34" charset="-122"/>
                <a:ea typeface="Microsoft Yahei" panose="020B0503020204020204" pitchFamily="34" charset="-122"/>
              </a:rPr>
              <a:t>就是：</a:t>
            </a:r>
            <a:r>
              <a:rPr lang="zh-CN" altLang="en-US" b="1" dirty="0">
                <a:solidFill>
                  <a:srgbClr val="000000"/>
                </a:solidFill>
                <a:latin typeface="Microsoft Yahei" panose="020B0503020204020204" pitchFamily="34" charset="-122"/>
                <a:ea typeface="Microsoft Yahei" panose="020B0503020204020204" pitchFamily="34" charset="-122"/>
              </a:rPr>
              <a:t>计算、连接、评估、纠错、疯狂培训。</a:t>
            </a:r>
            <a:endParaRPr lang="zh-CN" altLang="en-US" b="1" dirty="0"/>
          </a:p>
        </p:txBody>
      </p:sp>
    </p:spTree>
    <p:extLst>
      <p:ext uri="{BB962C8B-B14F-4D97-AF65-F5344CB8AC3E}">
        <p14:creationId xmlns:p14="http://schemas.microsoft.com/office/powerpoint/2010/main" val="19966216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17754" y="436009"/>
            <a:ext cx="10511885" cy="646331"/>
          </a:xfrm>
          <a:prstGeom prst="rect">
            <a:avLst/>
          </a:prstGeom>
        </p:spPr>
        <p:txBody>
          <a:bodyPr wrap="square">
            <a:spAutoFit/>
          </a:bodyPr>
          <a:lstStyle/>
          <a:p>
            <a:r>
              <a:rPr lang="en-US" altLang="zh-CN" b="1" dirty="0">
                <a:solidFill>
                  <a:srgbClr val="000000"/>
                </a:solidFill>
                <a:latin typeface="Verdana" panose="020B0604030504040204" pitchFamily="34" charset="0"/>
              </a:rPr>
              <a:t>W</a:t>
            </a:r>
            <a:r>
              <a:rPr lang="en-US" altLang="zh-CN" baseline="30000" dirty="0">
                <a:solidFill>
                  <a:srgbClr val="000000"/>
                </a:solidFill>
                <a:latin typeface="Verdana" panose="020B0604030504040204" pitchFamily="34" charset="0"/>
              </a:rPr>
              <a:t>(1)</a:t>
            </a:r>
            <a:r>
              <a:rPr lang="zh-CN" altLang="en-US" dirty="0">
                <a:solidFill>
                  <a:srgbClr val="000000"/>
                </a:solidFill>
                <a:latin typeface="Verdana" panose="020B0604030504040204" pitchFamily="34" charset="0"/>
              </a:rPr>
              <a:t>中有</a:t>
            </a:r>
            <a:r>
              <a:rPr lang="en-US" altLang="zh-CN" dirty="0">
                <a:solidFill>
                  <a:srgbClr val="000000"/>
                </a:solidFill>
                <a:latin typeface="Verdana" panose="020B0604030504040204" pitchFamily="34" charset="0"/>
              </a:rPr>
              <a:t>6</a:t>
            </a:r>
            <a:r>
              <a:rPr lang="zh-CN" altLang="en-US" dirty="0">
                <a:solidFill>
                  <a:srgbClr val="000000"/>
                </a:solidFill>
                <a:latin typeface="Verdana" panose="020B0604030504040204" pitchFamily="34" charset="0"/>
              </a:rPr>
              <a:t>个参数，</a:t>
            </a:r>
            <a:r>
              <a:rPr lang="en-US" altLang="zh-CN" b="1" dirty="0">
                <a:solidFill>
                  <a:srgbClr val="000000"/>
                </a:solidFill>
                <a:latin typeface="Verdana" panose="020B0604030504040204" pitchFamily="34" charset="0"/>
              </a:rPr>
              <a:t>W</a:t>
            </a:r>
            <a:r>
              <a:rPr lang="en-US" altLang="zh-CN" baseline="30000"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中有</a:t>
            </a:r>
            <a:r>
              <a:rPr lang="en-US" altLang="zh-CN" dirty="0">
                <a:solidFill>
                  <a:srgbClr val="000000"/>
                </a:solidFill>
                <a:latin typeface="Verdana" panose="020B0604030504040204" pitchFamily="34" charset="0"/>
              </a:rPr>
              <a:t>4</a:t>
            </a:r>
            <a:r>
              <a:rPr lang="zh-CN" altLang="en-US" dirty="0">
                <a:solidFill>
                  <a:srgbClr val="000000"/>
                </a:solidFill>
                <a:latin typeface="Verdana" panose="020B0604030504040204" pitchFamily="34" charset="0"/>
              </a:rPr>
              <a:t>个参数，</a:t>
            </a:r>
            <a:r>
              <a:rPr lang="en-US" altLang="zh-CN" b="1" dirty="0">
                <a:solidFill>
                  <a:srgbClr val="000000"/>
                </a:solidFill>
                <a:latin typeface="Verdana" panose="020B0604030504040204" pitchFamily="34" charset="0"/>
              </a:rPr>
              <a:t>W</a:t>
            </a:r>
            <a:r>
              <a:rPr lang="en-US" altLang="zh-CN" baseline="30000" dirty="0">
                <a:solidFill>
                  <a:srgbClr val="000000"/>
                </a:solidFill>
                <a:latin typeface="Verdana" panose="020B0604030504040204" pitchFamily="34" charset="0"/>
              </a:rPr>
              <a:t>(3)</a:t>
            </a:r>
            <a:r>
              <a:rPr lang="zh-CN" altLang="en-US" dirty="0">
                <a:solidFill>
                  <a:srgbClr val="000000"/>
                </a:solidFill>
                <a:latin typeface="Verdana" panose="020B0604030504040204" pitchFamily="34" charset="0"/>
              </a:rPr>
              <a:t>中有</a:t>
            </a:r>
            <a:r>
              <a:rPr lang="en-US" altLang="zh-CN" dirty="0">
                <a:solidFill>
                  <a:srgbClr val="000000"/>
                </a:solidFill>
                <a:latin typeface="Verdana" panose="020B0604030504040204" pitchFamily="34" charset="0"/>
              </a:rPr>
              <a:t>6</a:t>
            </a:r>
            <a:r>
              <a:rPr lang="zh-CN" altLang="en-US" dirty="0">
                <a:solidFill>
                  <a:srgbClr val="000000"/>
                </a:solidFill>
                <a:latin typeface="Verdana" panose="020B0604030504040204" pitchFamily="34" charset="0"/>
              </a:rPr>
              <a:t>个参数，所以整个神经网络中的参数有</a:t>
            </a:r>
            <a:r>
              <a:rPr lang="en-US" altLang="zh-CN" dirty="0">
                <a:solidFill>
                  <a:srgbClr val="000000"/>
                </a:solidFill>
                <a:latin typeface="Verdana" panose="020B0604030504040204" pitchFamily="34" charset="0"/>
              </a:rPr>
              <a:t>16</a:t>
            </a:r>
            <a:r>
              <a:rPr lang="zh-CN" altLang="en-US" dirty="0">
                <a:solidFill>
                  <a:srgbClr val="000000"/>
                </a:solidFill>
                <a:latin typeface="Verdana" panose="020B0604030504040204" pitchFamily="34" charset="0"/>
              </a:rPr>
              <a:t>个（不考虑偏置节点）。</a:t>
            </a:r>
            <a:endParaRPr lang="zh-CN" altLang="en-US" dirty="0"/>
          </a:p>
        </p:txBody>
      </p:sp>
      <p:pic>
        <p:nvPicPr>
          <p:cNvPr id="10242" name="Picture 2" descr="http://images2015.cnblogs.com/blog/673793/201512/673793-20151224212531484-5707450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0277" y="1517678"/>
            <a:ext cx="5629275" cy="441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53070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3219" y="252905"/>
            <a:ext cx="10355766" cy="923330"/>
          </a:xfrm>
          <a:prstGeom prst="rect">
            <a:avLst/>
          </a:prstGeom>
        </p:spPr>
        <p:txBody>
          <a:bodyPr wrap="square">
            <a:spAutoFit/>
          </a:bodyPr>
          <a:lstStyle/>
          <a:p>
            <a:pPr algn="ctr"/>
            <a:r>
              <a:rPr lang="zh-CN" altLang="en-US" dirty="0">
                <a:solidFill>
                  <a:srgbClr val="000000"/>
                </a:solidFill>
                <a:latin typeface="Verdana" panose="020B0604030504040204" pitchFamily="34" charset="0"/>
              </a:rPr>
              <a:t> </a:t>
            </a:r>
          </a:p>
          <a:p>
            <a:r>
              <a:rPr lang="zh-CN" altLang="en-US" dirty="0">
                <a:solidFill>
                  <a:srgbClr val="000000"/>
                </a:solidFill>
                <a:latin typeface="Verdana" panose="020B0604030504040204" pitchFamily="34" charset="0"/>
              </a:rPr>
              <a:t>　　假设我们将中间层的节点数做一下调整。第一个中间层改为</a:t>
            </a:r>
            <a:r>
              <a:rPr lang="en-US" altLang="zh-CN" dirty="0">
                <a:solidFill>
                  <a:srgbClr val="000000"/>
                </a:solidFill>
                <a:latin typeface="Verdana" panose="020B0604030504040204" pitchFamily="34" charset="0"/>
              </a:rPr>
              <a:t>3</a:t>
            </a:r>
            <a:r>
              <a:rPr lang="zh-CN" altLang="en-US" dirty="0">
                <a:solidFill>
                  <a:srgbClr val="000000"/>
                </a:solidFill>
                <a:latin typeface="Verdana" panose="020B0604030504040204" pitchFamily="34" charset="0"/>
              </a:rPr>
              <a:t>个单元，第二个中间层改为</a:t>
            </a:r>
            <a:r>
              <a:rPr lang="en-US" altLang="zh-CN" dirty="0">
                <a:solidFill>
                  <a:srgbClr val="000000"/>
                </a:solidFill>
                <a:latin typeface="Verdana" panose="020B0604030504040204" pitchFamily="34" charset="0"/>
              </a:rPr>
              <a:t>4</a:t>
            </a:r>
            <a:r>
              <a:rPr lang="zh-CN" altLang="en-US" dirty="0">
                <a:solidFill>
                  <a:srgbClr val="000000"/>
                </a:solidFill>
                <a:latin typeface="Verdana" panose="020B0604030504040204" pitchFamily="34" charset="0"/>
              </a:rPr>
              <a:t>个单元。</a:t>
            </a:r>
          </a:p>
          <a:p>
            <a:r>
              <a:rPr lang="zh-CN" altLang="en-US" dirty="0">
                <a:solidFill>
                  <a:srgbClr val="000000"/>
                </a:solidFill>
                <a:latin typeface="Verdana" panose="020B0604030504040204" pitchFamily="34" charset="0"/>
              </a:rPr>
              <a:t>　　经过调整以后，整个网络的参数变成了</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个。</a:t>
            </a:r>
            <a:endParaRPr lang="zh-CN" altLang="en-US" b="0" i="0" dirty="0">
              <a:solidFill>
                <a:srgbClr val="000000"/>
              </a:solidFill>
              <a:effectLst/>
              <a:latin typeface="Verdana" panose="020B0604030504040204" pitchFamily="34" charset="0"/>
            </a:endParaRPr>
          </a:p>
        </p:txBody>
      </p:sp>
      <p:pic>
        <p:nvPicPr>
          <p:cNvPr id="11266" name="Picture 2" descr="http://images2015.cnblogs.com/blog/673793/201512/673793-20151224213620234-10755013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138" y="1640739"/>
            <a:ext cx="5962650" cy="472440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293005" y="2471997"/>
            <a:ext cx="6096000" cy="1200329"/>
          </a:xfrm>
          <a:prstGeom prst="rect">
            <a:avLst/>
          </a:prstGeom>
        </p:spPr>
        <p:txBody>
          <a:bodyPr>
            <a:spAutoFit/>
          </a:bodyPr>
          <a:lstStyle/>
          <a:p>
            <a:r>
              <a:rPr lang="zh-CN" altLang="en-US" dirty="0">
                <a:solidFill>
                  <a:srgbClr val="000000"/>
                </a:solidFill>
                <a:latin typeface="Verdana" panose="020B0604030504040204" pitchFamily="34" charset="0"/>
              </a:rPr>
              <a:t>　　虽然层数保持不变，但是第二个神经网络的参数数量却是第一个神经网络的接近两倍之多，从而带来了更好的表示（</a:t>
            </a:r>
            <a:r>
              <a:rPr lang="en-US" altLang="zh-CN" dirty="0" err="1">
                <a:solidFill>
                  <a:srgbClr val="000000"/>
                </a:solidFill>
                <a:latin typeface="Verdana" panose="020B0604030504040204" pitchFamily="34" charset="0"/>
              </a:rPr>
              <a:t>represention</a:t>
            </a:r>
            <a:r>
              <a:rPr lang="zh-CN" altLang="en-US" dirty="0">
                <a:solidFill>
                  <a:srgbClr val="000000"/>
                </a:solidFill>
                <a:latin typeface="Verdana" panose="020B0604030504040204" pitchFamily="34" charset="0"/>
              </a:rPr>
              <a:t>）能力。表示能力是多层神经网络的一个重要性质，</a:t>
            </a:r>
            <a:endParaRPr lang="zh-CN" altLang="en-US" dirty="0"/>
          </a:p>
        </p:txBody>
      </p:sp>
    </p:spTree>
    <p:extLst>
      <p:ext uri="{BB962C8B-B14F-4D97-AF65-F5344CB8AC3E}">
        <p14:creationId xmlns:p14="http://schemas.microsoft.com/office/powerpoint/2010/main" val="29054571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0126" y="396089"/>
            <a:ext cx="9530575" cy="369332"/>
          </a:xfrm>
          <a:prstGeom prst="rect">
            <a:avLst/>
          </a:prstGeom>
        </p:spPr>
        <p:txBody>
          <a:bodyPr wrap="square">
            <a:spAutoFit/>
          </a:bodyPr>
          <a:lstStyle/>
          <a:p>
            <a:r>
              <a:rPr lang="zh-CN" altLang="en-US" dirty="0">
                <a:solidFill>
                  <a:srgbClr val="000000"/>
                </a:solidFill>
                <a:latin typeface="Verdana" panose="020B0604030504040204" pitchFamily="34" charset="0"/>
              </a:rPr>
              <a:t>在参数一致的情况下，我们也可以获得一个</a:t>
            </a:r>
            <a:r>
              <a:rPr lang="zh-CN" altLang="en-US" dirty="0">
                <a:solidFill>
                  <a:srgbClr val="000000"/>
                </a:solidFill>
                <a:latin typeface="宋体" panose="02010600030101010101" pitchFamily="2" charset="-122"/>
                <a:ea typeface="宋体" panose="02010600030101010101" pitchFamily="2" charset="-122"/>
              </a:rPr>
              <a:t>“更深”</a:t>
            </a:r>
            <a:r>
              <a:rPr lang="zh-CN" altLang="en-US" dirty="0">
                <a:solidFill>
                  <a:srgbClr val="000000"/>
                </a:solidFill>
                <a:latin typeface="Verdana" panose="020B0604030504040204" pitchFamily="34" charset="0"/>
              </a:rPr>
              <a:t>的网络。</a:t>
            </a:r>
            <a:endParaRPr lang="zh-CN" altLang="en-US" dirty="0"/>
          </a:p>
        </p:txBody>
      </p:sp>
      <p:pic>
        <p:nvPicPr>
          <p:cNvPr id="12290" name="Picture 2" descr="http://images2015.cnblogs.com/blog/673793/201512/673793-20151224213703109-81342300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246" y="1229073"/>
            <a:ext cx="6486525" cy="432435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7354771" y="2791083"/>
            <a:ext cx="4579435" cy="1200329"/>
          </a:xfrm>
          <a:prstGeom prst="rect">
            <a:avLst/>
          </a:prstGeom>
        </p:spPr>
        <p:txBody>
          <a:bodyPr wrap="square">
            <a:spAutoFit/>
          </a:bodyPr>
          <a:lstStyle/>
          <a:p>
            <a:r>
              <a:rPr lang="zh-CN" altLang="en-US" dirty="0">
                <a:solidFill>
                  <a:srgbClr val="000000"/>
                </a:solidFill>
                <a:latin typeface="Verdana" panose="020B0604030504040204" pitchFamily="34" charset="0"/>
              </a:rPr>
              <a:t>虽然参数数量仍然是</a:t>
            </a:r>
            <a:r>
              <a:rPr lang="en-US" altLang="zh-CN" dirty="0">
                <a:solidFill>
                  <a:srgbClr val="000000"/>
                </a:solidFill>
                <a:latin typeface="Verdana" panose="020B0604030504040204" pitchFamily="34" charset="0"/>
              </a:rPr>
              <a:t>33</a:t>
            </a:r>
            <a:r>
              <a:rPr lang="zh-CN" altLang="en-US" dirty="0">
                <a:solidFill>
                  <a:srgbClr val="000000"/>
                </a:solidFill>
                <a:latin typeface="Verdana" panose="020B0604030504040204" pitchFamily="34" charset="0"/>
              </a:rPr>
              <a:t>，但却有</a:t>
            </a:r>
            <a:r>
              <a:rPr lang="en-US" altLang="zh-CN" dirty="0">
                <a:solidFill>
                  <a:srgbClr val="000000"/>
                </a:solidFill>
                <a:latin typeface="Verdana" panose="020B0604030504040204" pitchFamily="34" charset="0"/>
              </a:rPr>
              <a:t>4</a:t>
            </a:r>
            <a:r>
              <a:rPr lang="zh-CN" altLang="en-US" dirty="0">
                <a:solidFill>
                  <a:srgbClr val="000000"/>
                </a:solidFill>
                <a:latin typeface="Verdana" panose="020B0604030504040204" pitchFamily="34" charset="0"/>
              </a:rPr>
              <a:t>个中间层，是原来层数的接近两倍。这意味着一样的参数数量，可以用更深的层次去表达。</a:t>
            </a:r>
          </a:p>
          <a:p>
            <a:r>
              <a:rPr lang="zh-CN" altLang="en-US" b="1" dirty="0">
                <a:solidFill>
                  <a:srgbClr val="000000"/>
                </a:solidFill>
                <a:latin typeface="Verdana" panose="020B0604030504040204" pitchFamily="34" charset="0"/>
              </a:rPr>
              <a:t>　</a:t>
            </a:r>
            <a:endParaRPr lang="zh-CN" alt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997414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6244" y="325817"/>
            <a:ext cx="10779512" cy="3139321"/>
          </a:xfrm>
          <a:prstGeom prst="rect">
            <a:avLst/>
          </a:prstGeom>
        </p:spPr>
        <p:txBody>
          <a:bodyPr wrap="square">
            <a:spAutoFit/>
          </a:bodyPr>
          <a:lstStyle/>
          <a:p>
            <a:r>
              <a:rPr lang="zh-CN" altLang="en-US" b="1"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3.</a:t>
            </a:r>
            <a:r>
              <a:rPr lang="zh-CN" altLang="en-US" b="1" dirty="0">
                <a:solidFill>
                  <a:srgbClr val="000000"/>
                </a:solidFill>
                <a:latin typeface="Verdana" panose="020B0604030504040204" pitchFamily="34" charset="0"/>
              </a:rPr>
              <a:t>效果</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与两层层神经网络不同。多层神经网络中的层数增加了很多。</a:t>
            </a:r>
          </a:p>
          <a:p>
            <a:r>
              <a:rPr lang="zh-CN" altLang="en-US" dirty="0">
                <a:solidFill>
                  <a:srgbClr val="000000"/>
                </a:solidFill>
                <a:latin typeface="Verdana" panose="020B0604030504040204" pitchFamily="34" charset="0"/>
              </a:rPr>
              <a:t>　　增加更多的层次有什么好处？</a:t>
            </a:r>
            <a:r>
              <a:rPr lang="zh-CN" altLang="en-US" b="1" dirty="0">
                <a:solidFill>
                  <a:srgbClr val="000000"/>
                </a:solidFill>
                <a:latin typeface="Verdana" panose="020B0604030504040204" pitchFamily="34" charset="0"/>
              </a:rPr>
              <a:t>更深入的表示特征，以及更强的函数模拟能力</a:t>
            </a:r>
            <a:r>
              <a:rPr lang="zh-CN" altLang="en-US" dirty="0">
                <a:solidFill>
                  <a:srgbClr val="000000"/>
                </a:solidFill>
                <a:latin typeface="Verdana" panose="020B0604030504040204" pitchFamily="34" charset="0"/>
              </a:rPr>
              <a:t>。</a:t>
            </a:r>
          </a:p>
          <a:p>
            <a:r>
              <a:rPr lang="zh-CN" altLang="en-US" dirty="0">
                <a:solidFill>
                  <a:srgbClr val="000000"/>
                </a:solidFill>
                <a:latin typeface="Verdana" panose="020B0604030504040204" pitchFamily="34" charset="0"/>
              </a:rPr>
              <a:t>　　更深入的表示特征可以这样理解，随着网络的层数增加，</a:t>
            </a:r>
            <a:r>
              <a:rPr lang="zh-CN" altLang="en-US" b="1" dirty="0">
                <a:solidFill>
                  <a:srgbClr val="000000"/>
                </a:solidFill>
                <a:latin typeface="Verdana" panose="020B0604030504040204" pitchFamily="34" charset="0"/>
              </a:rPr>
              <a:t>每一层对于前一层次的抽象表示更深入</a:t>
            </a:r>
            <a:r>
              <a:rPr lang="zh-CN" altLang="en-US" dirty="0">
                <a:solidFill>
                  <a:srgbClr val="000000"/>
                </a:solidFill>
                <a:latin typeface="Verdana" panose="020B0604030504040204" pitchFamily="34" charset="0"/>
              </a:rPr>
              <a:t>。在神经网络中，每一层神经元学习到的是前一层神经元值的更抽象的表示。例如第一个隐藏层学习到的是</a:t>
            </a:r>
            <a:r>
              <a:rPr lang="zh-CN" altLang="en-US" dirty="0">
                <a:solidFill>
                  <a:srgbClr val="000000"/>
                </a:solidFill>
                <a:latin typeface="宋体" panose="02010600030101010101" pitchFamily="2" charset="-122"/>
                <a:ea typeface="宋体" panose="02010600030101010101" pitchFamily="2" charset="-122"/>
              </a:rPr>
              <a:t>“边缘”</a:t>
            </a:r>
            <a:r>
              <a:rPr lang="zh-CN" altLang="en-US" dirty="0">
                <a:solidFill>
                  <a:srgbClr val="000000"/>
                </a:solidFill>
                <a:latin typeface="Verdana" panose="020B0604030504040204" pitchFamily="34" charset="0"/>
              </a:rPr>
              <a:t>的特征，第二个隐藏层学习到的是由</a:t>
            </a:r>
            <a:r>
              <a:rPr lang="zh-CN" altLang="en-US" dirty="0">
                <a:solidFill>
                  <a:srgbClr val="000000"/>
                </a:solidFill>
                <a:latin typeface="宋体" panose="02010600030101010101" pitchFamily="2" charset="-122"/>
                <a:ea typeface="宋体" panose="02010600030101010101" pitchFamily="2" charset="-122"/>
              </a:rPr>
              <a:t>“边缘”组成的“形状”</a:t>
            </a:r>
            <a:r>
              <a:rPr lang="zh-CN" altLang="en-US" dirty="0">
                <a:solidFill>
                  <a:srgbClr val="000000"/>
                </a:solidFill>
                <a:latin typeface="Verdana" panose="020B0604030504040204" pitchFamily="34" charset="0"/>
              </a:rPr>
              <a:t>的特征，</a:t>
            </a:r>
            <a:r>
              <a:rPr lang="zh-CN" altLang="en-US" dirty="0">
                <a:solidFill>
                  <a:srgbClr val="000000"/>
                </a:solidFill>
                <a:latin typeface="宋体" panose="02010600030101010101" pitchFamily="2" charset="-122"/>
                <a:ea typeface="宋体" panose="02010600030101010101" pitchFamily="2" charset="-122"/>
              </a:rPr>
              <a:t>第三个隐藏层学习到的是由“形状”组成的“图案”的特征，最后的隐藏层学习到的是由“图案”组成的“目标”的特征</a:t>
            </a:r>
            <a:r>
              <a:rPr lang="zh-CN" altLang="en-US" dirty="0">
                <a:solidFill>
                  <a:srgbClr val="000000"/>
                </a:solidFill>
                <a:latin typeface="Verdana" panose="020B0604030504040204" pitchFamily="34" charset="0"/>
              </a:rPr>
              <a:t>。通过抽取更抽象的特征来对事物进行区分，从而获得更好的区分与分类能力。</a:t>
            </a:r>
          </a:p>
          <a:p>
            <a:r>
              <a:rPr lang="zh-CN" altLang="en-US" dirty="0">
                <a:solidFill>
                  <a:srgbClr val="000000"/>
                </a:solidFill>
                <a:latin typeface="Verdana" panose="020B0604030504040204" pitchFamily="34" charset="0"/>
              </a:rPr>
              <a:t>　　关于逐层特征学习的例子，可以参考下图。</a:t>
            </a:r>
          </a:p>
          <a:p>
            <a:br>
              <a:rPr lang="zh-CN" altLang="en-US" dirty="0"/>
            </a:br>
            <a:endParaRPr lang="zh-CN" altLang="en-US" dirty="0"/>
          </a:p>
        </p:txBody>
      </p:sp>
      <p:pic>
        <p:nvPicPr>
          <p:cNvPr id="13314" name="Picture 2" descr="http://images2015.cnblogs.com/blog/673793/201512/673793-20151231075103229-112629733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3498" y="3119450"/>
            <a:ext cx="5709966" cy="2829429"/>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937681" y="3521186"/>
            <a:ext cx="5254319" cy="2031325"/>
          </a:xfrm>
          <a:prstGeom prst="rect">
            <a:avLst/>
          </a:prstGeom>
        </p:spPr>
        <p:txBody>
          <a:bodyPr wrap="square">
            <a:spAutoFit/>
          </a:bodyPr>
          <a:lstStyle/>
          <a:p>
            <a:r>
              <a:rPr lang="zh-CN" altLang="en-US" dirty="0"/>
              <a:t>更强的函数模拟能力是由于随着层数的增加，整个网络的参数就越多。而神经网络其实本质就是模拟特征与目标之间的真实关系函数的方法，更多的参数意味着其模拟的函数可以更加的复杂，可以有更多的</a:t>
            </a:r>
            <a:r>
              <a:rPr lang="zh-CN" altLang="en-US" b="1" dirty="0"/>
              <a:t>容量</a:t>
            </a:r>
            <a:r>
              <a:rPr lang="zh-CN" altLang="en-US" dirty="0"/>
              <a:t>（</a:t>
            </a:r>
            <a:r>
              <a:rPr lang="en-US" altLang="zh-CN" dirty="0" err="1"/>
              <a:t>capcity</a:t>
            </a:r>
            <a:r>
              <a:rPr lang="zh-CN" altLang="en-US" dirty="0"/>
              <a:t>）去拟合真正的关系。</a:t>
            </a:r>
          </a:p>
          <a:p>
            <a:r>
              <a:rPr lang="zh-CN" altLang="en-US" dirty="0"/>
              <a:t>　　通过研究发现，在参数数量一样的情况下，更深的网络往往具有</a:t>
            </a:r>
          </a:p>
        </p:txBody>
      </p:sp>
    </p:spTree>
    <p:extLst>
      <p:ext uri="{BB962C8B-B14F-4D97-AF65-F5344CB8AC3E}">
        <p14:creationId xmlns:p14="http://schemas.microsoft.com/office/powerpoint/2010/main" val="34925585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19200" y="490643"/>
            <a:ext cx="10121590" cy="1477328"/>
          </a:xfrm>
          <a:prstGeom prst="rect">
            <a:avLst/>
          </a:prstGeom>
        </p:spPr>
        <p:txBody>
          <a:bodyPr wrap="square">
            <a:spAutoFit/>
          </a:bodyPr>
          <a:lstStyle/>
          <a:p>
            <a:r>
              <a:rPr lang="zh-CN" altLang="en-US" dirty="0">
                <a:solidFill>
                  <a:srgbClr val="000000"/>
                </a:solidFill>
                <a:latin typeface="Verdana" panose="020B0604030504040204" pitchFamily="34" charset="0"/>
              </a:rPr>
              <a:t>通过研究发现，在参数数量一样的情况下，更深的网络往往具有比浅层的网络更好的识别效率。这点也在</a:t>
            </a:r>
            <a:r>
              <a:rPr lang="en-US" altLang="zh-CN" dirty="0">
                <a:solidFill>
                  <a:srgbClr val="000000"/>
                </a:solidFill>
                <a:latin typeface="Verdana" panose="020B0604030504040204" pitchFamily="34" charset="0"/>
              </a:rPr>
              <a:t>ImageNet</a:t>
            </a:r>
            <a:r>
              <a:rPr lang="zh-CN" altLang="en-US" dirty="0">
                <a:solidFill>
                  <a:srgbClr val="000000"/>
                </a:solidFill>
                <a:latin typeface="Verdana" panose="020B0604030504040204" pitchFamily="34" charset="0"/>
              </a:rPr>
              <a:t>的多次大赛中得到了证实。从</a:t>
            </a:r>
            <a:r>
              <a:rPr lang="en-US" altLang="zh-CN" dirty="0">
                <a:solidFill>
                  <a:srgbClr val="000000"/>
                </a:solidFill>
                <a:latin typeface="Verdana" panose="020B0604030504040204" pitchFamily="34" charset="0"/>
              </a:rPr>
              <a:t>2012</a:t>
            </a:r>
            <a:r>
              <a:rPr lang="zh-CN" altLang="en-US" dirty="0">
                <a:solidFill>
                  <a:srgbClr val="000000"/>
                </a:solidFill>
                <a:latin typeface="Verdana" panose="020B0604030504040204" pitchFamily="34" charset="0"/>
              </a:rPr>
              <a:t>年起，每年获得</a:t>
            </a:r>
            <a:r>
              <a:rPr lang="en-US" altLang="zh-CN" dirty="0">
                <a:solidFill>
                  <a:srgbClr val="000000"/>
                </a:solidFill>
                <a:latin typeface="Verdana" panose="020B0604030504040204" pitchFamily="34" charset="0"/>
              </a:rPr>
              <a:t>ImageNet</a:t>
            </a:r>
            <a:r>
              <a:rPr lang="zh-CN" altLang="en-US" dirty="0">
                <a:solidFill>
                  <a:srgbClr val="000000"/>
                </a:solidFill>
                <a:latin typeface="Verdana" panose="020B0604030504040204" pitchFamily="34" charset="0"/>
              </a:rPr>
              <a:t>冠军的深度神经网络的层数逐年增加，</a:t>
            </a:r>
            <a:r>
              <a:rPr lang="en-US" altLang="zh-CN" dirty="0">
                <a:solidFill>
                  <a:srgbClr val="000000"/>
                </a:solidFill>
                <a:latin typeface="Verdana" panose="020B0604030504040204" pitchFamily="34" charset="0"/>
              </a:rPr>
              <a:t>2015</a:t>
            </a:r>
            <a:r>
              <a:rPr lang="zh-CN" altLang="en-US" dirty="0">
                <a:solidFill>
                  <a:srgbClr val="000000"/>
                </a:solidFill>
                <a:latin typeface="Verdana" panose="020B0604030504040204" pitchFamily="34" charset="0"/>
              </a:rPr>
              <a:t>年最好的方法</a:t>
            </a:r>
            <a:r>
              <a:rPr lang="en-US" altLang="zh-CN" dirty="0" err="1">
                <a:solidFill>
                  <a:srgbClr val="000000"/>
                </a:solidFill>
                <a:latin typeface="Verdana" panose="020B0604030504040204" pitchFamily="34" charset="0"/>
              </a:rPr>
              <a:t>GoogleNet</a:t>
            </a:r>
            <a:r>
              <a:rPr lang="zh-CN" altLang="en-US" dirty="0">
                <a:solidFill>
                  <a:srgbClr val="000000"/>
                </a:solidFill>
                <a:latin typeface="Verdana" panose="020B0604030504040204" pitchFamily="34" charset="0"/>
              </a:rPr>
              <a:t>是一个多达</a:t>
            </a:r>
            <a:r>
              <a:rPr lang="en-US" altLang="zh-CN" dirty="0">
                <a:solidFill>
                  <a:srgbClr val="000000"/>
                </a:solidFill>
                <a:latin typeface="Verdana" panose="020B0604030504040204" pitchFamily="34" charset="0"/>
              </a:rPr>
              <a:t>22</a:t>
            </a:r>
            <a:r>
              <a:rPr lang="zh-CN" altLang="en-US" dirty="0">
                <a:solidFill>
                  <a:srgbClr val="000000"/>
                </a:solidFill>
                <a:latin typeface="Verdana" panose="020B0604030504040204" pitchFamily="34" charset="0"/>
              </a:rPr>
              <a:t>层的神经网络。</a:t>
            </a:r>
          </a:p>
          <a:p>
            <a:r>
              <a:rPr lang="zh-CN" altLang="en-US" dirty="0">
                <a:solidFill>
                  <a:srgbClr val="000000"/>
                </a:solidFill>
                <a:latin typeface="Verdana" panose="020B0604030504040204" pitchFamily="34" charset="0"/>
              </a:rPr>
              <a:t>　　在最新一届的</a:t>
            </a:r>
            <a:r>
              <a:rPr lang="en-US" altLang="zh-CN" dirty="0">
                <a:solidFill>
                  <a:srgbClr val="000000"/>
                </a:solidFill>
                <a:latin typeface="Verdana" panose="020B0604030504040204" pitchFamily="34" charset="0"/>
              </a:rPr>
              <a:t>ImageNet</a:t>
            </a:r>
            <a:r>
              <a:rPr lang="zh-CN" altLang="en-US" dirty="0">
                <a:solidFill>
                  <a:srgbClr val="000000"/>
                </a:solidFill>
                <a:latin typeface="Verdana" panose="020B0604030504040204" pitchFamily="34" charset="0"/>
              </a:rPr>
              <a:t>大赛上，目前拿到最好成绩的</a:t>
            </a:r>
            <a:r>
              <a:rPr lang="en-US" altLang="zh-CN" dirty="0">
                <a:solidFill>
                  <a:srgbClr val="000000"/>
                </a:solidFill>
                <a:latin typeface="Verdana" panose="020B0604030504040204" pitchFamily="34" charset="0"/>
              </a:rPr>
              <a:t>MSRA</a:t>
            </a:r>
            <a:r>
              <a:rPr lang="zh-CN" altLang="en-US" dirty="0">
                <a:solidFill>
                  <a:srgbClr val="000000"/>
                </a:solidFill>
                <a:latin typeface="Verdana" panose="020B0604030504040204" pitchFamily="34" charset="0"/>
              </a:rPr>
              <a:t>团队的方法使用的更是一个深达</a:t>
            </a:r>
            <a:r>
              <a:rPr lang="en-US" altLang="zh-CN" dirty="0">
                <a:solidFill>
                  <a:srgbClr val="000000"/>
                </a:solidFill>
                <a:latin typeface="Verdana" panose="020B0604030504040204" pitchFamily="34" charset="0"/>
              </a:rPr>
              <a:t>152</a:t>
            </a:r>
            <a:r>
              <a:rPr lang="zh-CN" altLang="en-US" dirty="0">
                <a:solidFill>
                  <a:srgbClr val="000000"/>
                </a:solidFill>
                <a:latin typeface="Verdana" panose="020B0604030504040204" pitchFamily="34" charset="0"/>
              </a:rPr>
              <a:t>层的网络！</a:t>
            </a:r>
            <a:endParaRPr lang="zh-CN" altLang="en-US" b="0" i="0" dirty="0">
              <a:solidFill>
                <a:srgbClr val="000000"/>
              </a:solidFill>
              <a:effectLst/>
              <a:latin typeface="Verdana" panose="020B0604030504040204" pitchFamily="34" charset="0"/>
            </a:endParaRPr>
          </a:p>
        </p:txBody>
      </p:sp>
      <p:sp>
        <p:nvSpPr>
          <p:cNvPr id="3" name="矩形 2"/>
          <p:cNvSpPr/>
          <p:nvPr/>
        </p:nvSpPr>
        <p:spPr>
          <a:xfrm>
            <a:off x="944137" y="2159960"/>
            <a:ext cx="10541619" cy="3970318"/>
          </a:xfrm>
          <a:prstGeom prst="rect">
            <a:avLst/>
          </a:prstGeom>
        </p:spPr>
        <p:txBody>
          <a:bodyPr wrap="square">
            <a:spAutoFit/>
          </a:bodyPr>
          <a:lstStyle/>
          <a:p>
            <a:r>
              <a:rPr lang="zh-CN" altLang="en-US" b="1"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4.</a:t>
            </a:r>
            <a:r>
              <a:rPr lang="zh-CN" altLang="en-US" b="1" dirty="0">
                <a:solidFill>
                  <a:srgbClr val="000000"/>
                </a:solidFill>
                <a:latin typeface="Verdana" panose="020B0604030504040204" pitchFamily="34" charset="0"/>
              </a:rPr>
              <a:t>训练</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在单层神经网络时，我们使用的激活函数是</a:t>
            </a:r>
            <a:r>
              <a:rPr lang="en-US" altLang="zh-CN" dirty="0" err="1">
                <a:solidFill>
                  <a:srgbClr val="000000"/>
                </a:solidFill>
                <a:latin typeface="Verdana" panose="020B0604030504040204" pitchFamily="34" charset="0"/>
              </a:rPr>
              <a:t>sgn</a:t>
            </a:r>
            <a:r>
              <a:rPr lang="zh-CN" altLang="en-US" dirty="0">
                <a:solidFill>
                  <a:srgbClr val="000000"/>
                </a:solidFill>
                <a:latin typeface="Verdana" panose="020B0604030504040204" pitchFamily="34" charset="0"/>
              </a:rPr>
              <a:t>函数。到了两层神经网络时，我们使用的最多的是</a:t>
            </a:r>
            <a:r>
              <a:rPr lang="en-US" altLang="zh-CN" dirty="0">
                <a:solidFill>
                  <a:srgbClr val="000000"/>
                </a:solidFill>
                <a:latin typeface="Verdana" panose="020B0604030504040204" pitchFamily="34" charset="0"/>
              </a:rPr>
              <a:t>sigmoid</a:t>
            </a:r>
            <a:r>
              <a:rPr lang="zh-CN" altLang="en-US" dirty="0">
                <a:solidFill>
                  <a:srgbClr val="000000"/>
                </a:solidFill>
                <a:latin typeface="Verdana" panose="020B0604030504040204" pitchFamily="34" charset="0"/>
              </a:rPr>
              <a:t>函数。而到了多层神经网络时，通过一系列的研究发现，</a:t>
            </a:r>
            <a:r>
              <a:rPr lang="en-US" altLang="zh-CN" dirty="0" err="1">
                <a:solidFill>
                  <a:srgbClr val="000000"/>
                </a:solidFill>
                <a:latin typeface="Verdana" panose="020B0604030504040204" pitchFamily="34" charset="0"/>
              </a:rPr>
              <a:t>ReLU</a:t>
            </a:r>
            <a:r>
              <a:rPr lang="zh-CN" altLang="en-US" dirty="0">
                <a:solidFill>
                  <a:srgbClr val="000000"/>
                </a:solidFill>
                <a:latin typeface="Verdana" panose="020B0604030504040204" pitchFamily="34" charset="0"/>
              </a:rPr>
              <a:t>函数在训练多层神经网络时，更容易收敛，并且预测性能更好。因此，目前在深度学习中，最流行的非线性函数是</a:t>
            </a:r>
            <a:r>
              <a:rPr lang="en-US" altLang="zh-CN" dirty="0" err="1">
                <a:solidFill>
                  <a:srgbClr val="000000"/>
                </a:solidFill>
                <a:latin typeface="Verdana" panose="020B0604030504040204" pitchFamily="34" charset="0"/>
              </a:rPr>
              <a:t>ReLU</a:t>
            </a:r>
            <a:r>
              <a:rPr lang="zh-CN" altLang="en-US" dirty="0">
                <a:solidFill>
                  <a:srgbClr val="000000"/>
                </a:solidFill>
                <a:latin typeface="Verdana" panose="020B0604030504040204" pitchFamily="34" charset="0"/>
              </a:rPr>
              <a:t>函数。</a:t>
            </a:r>
            <a:r>
              <a:rPr lang="en-US" altLang="zh-CN" dirty="0" err="1">
                <a:solidFill>
                  <a:srgbClr val="000000"/>
                </a:solidFill>
                <a:latin typeface="Verdana" panose="020B0604030504040204" pitchFamily="34" charset="0"/>
              </a:rPr>
              <a:t>ReLU</a:t>
            </a:r>
            <a:r>
              <a:rPr lang="zh-CN" altLang="en-US" dirty="0">
                <a:solidFill>
                  <a:srgbClr val="000000"/>
                </a:solidFill>
                <a:latin typeface="Verdana" panose="020B0604030504040204" pitchFamily="34" charset="0"/>
              </a:rPr>
              <a:t>函数不是传统的非线性函数，而是分段线性函数。其表达式非常简单，就是</a:t>
            </a:r>
            <a:r>
              <a:rPr lang="en-US" altLang="zh-CN" dirty="0">
                <a:solidFill>
                  <a:srgbClr val="000000"/>
                </a:solidFill>
                <a:latin typeface="Verdana" panose="020B0604030504040204" pitchFamily="34" charset="0"/>
              </a:rPr>
              <a:t>y=max(x,0)</a:t>
            </a:r>
            <a:r>
              <a:rPr lang="zh-CN" altLang="en-US" dirty="0">
                <a:solidFill>
                  <a:srgbClr val="000000"/>
                </a:solidFill>
                <a:latin typeface="Verdana" panose="020B0604030504040204" pitchFamily="34" charset="0"/>
              </a:rPr>
              <a:t>。简而言之，在</a:t>
            </a:r>
            <a:r>
              <a:rPr lang="en-US" altLang="zh-CN" dirty="0">
                <a:solidFill>
                  <a:srgbClr val="000000"/>
                </a:solidFill>
                <a:latin typeface="Verdana" panose="020B0604030504040204" pitchFamily="34" charset="0"/>
              </a:rPr>
              <a:t>x</a:t>
            </a:r>
            <a:r>
              <a:rPr lang="zh-CN" altLang="en-US" dirty="0">
                <a:solidFill>
                  <a:srgbClr val="000000"/>
                </a:solidFill>
                <a:latin typeface="Verdana" panose="020B0604030504040204" pitchFamily="34" charset="0"/>
              </a:rPr>
              <a:t>大于</a:t>
            </a:r>
            <a:r>
              <a:rPr lang="en-US" altLang="zh-CN" dirty="0">
                <a:solidFill>
                  <a:srgbClr val="000000"/>
                </a:solidFill>
                <a:latin typeface="Verdana" panose="020B0604030504040204" pitchFamily="34" charset="0"/>
              </a:rPr>
              <a:t>0</a:t>
            </a:r>
            <a:r>
              <a:rPr lang="zh-CN" altLang="en-US" dirty="0">
                <a:solidFill>
                  <a:srgbClr val="000000"/>
                </a:solidFill>
                <a:latin typeface="Verdana" panose="020B0604030504040204" pitchFamily="34" charset="0"/>
              </a:rPr>
              <a:t>，输出就是输入，而在</a:t>
            </a:r>
            <a:r>
              <a:rPr lang="en-US" altLang="zh-CN" dirty="0">
                <a:solidFill>
                  <a:srgbClr val="000000"/>
                </a:solidFill>
                <a:latin typeface="Verdana" panose="020B0604030504040204" pitchFamily="34" charset="0"/>
              </a:rPr>
              <a:t>x</a:t>
            </a:r>
            <a:r>
              <a:rPr lang="zh-CN" altLang="en-US" dirty="0">
                <a:solidFill>
                  <a:srgbClr val="000000"/>
                </a:solidFill>
                <a:latin typeface="Verdana" panose="020B0604030504040204" pitchFamily="34" charset="0"/>
              </a:rPr>
              <a:t>小于</a:t>
            </a:r>
            <a:r>
              <a:rPr lang="en-US" altLang="zh-CN" dirty="0">
                <a:solidFill>
                  <a:srgbClr val="000000"/>
                </a:solidFill>
                <a:latin typeface="Verdana" panose="020B0604030504040204" pitchFamily="34" charset="0"/>
              </a:rPr>
              <a:t>0</a:t>
            </a:r>
            <a:r>
              <a:rPr lang="zh-CN" altLang="en-US" dirty="0">
                <a:solidFill>
                  <a:srgbClr val="000000"/>
                </a:solidFill>
                <a:latin typeface="Verdana" panose="020B0604030504040204" pitchFamily="34" charset="0"/>
              </a:rPr>
              <a:t>时，输出就保持为</a:t>
            </a:r>
            <a:r>
              <a:rPr lang="en-US" altLang="zh-CN" dirty="0">
                <a:solidFill>
                  <a:srgbClr val="000000"/>
                </a:solidFill>
                <a:latin typeface="Verdana" panose="020B0604030504040204" pitchFamily="34" charset="0"/>
              </a:rPr>
              <a:t>0</a:t>
            </a:r>
            <a:r>
              <a:rPr lang="zh-CN" altLang="en-US" dirty="0">
                <a:solidFill>
                  <a:srgbClr val="000000"/>
                </a:solidFill>
                <a:latin typeface="Verdana" panose="020B0604030504040204" pitchFamily="34" charset="0"/>
              </a:rPr>
              <a:t>。这种函数的设计启发来自于生物神经元对于激励的线性响应，以及当低于某个阈值后就不再响应的模拟。</a:t>
            </a:r>
          </a:p>
          <a:p>
            <a:r>
              <a:rPr lang="zh-CN" altLang="en-US" dirty="0">
                <a:solidFill>
                  <a:srgbClr val="000000"/>
                </a:solidFill>
                <a:latin typeface="Verdana" panose="020B0604030504040204" pitchFamily="34" charset="0"/>
              </a:rPr>
              <a:t>　　在多层神经网络中，训练的主题仍然是优化和泛化。当使用足够强的计算芯片（例如</a:t>
            </a:r>
            <a:r>
              <a:rPr lang="en-US" altLang="zh-CN" dirty="0">
                <a:solidFill>
                  <a:srgbClr val="000000"/>
                </a:solidFill>
                <a:latin typeface="Verdana" panose="020B0604030504040204" pitchFamily="34" charset="0"/>
              </a:rPr>
              <a:t>GPU</a:t>
            </a:r>
            <a:r>
              <a:rPr lang="zh-CN" altLang="en-US" dirty="0">
                <a:solidFill>
                  <a:srgbClr val="000000"/>
                </a:solidFill>
                <a:latin typeface="Verdana" panose="020B0604030504040204" pitchFamily="34" charset="0"/>
              </a:rPr>
              <a:t>图形加速卡）时，梯度下降算法以及反向传播算法在多层神经网络中的训练中仍然工作的很好。目前学术界主要的研究既在于开发新的算法，也在于对这两个算法进行不断的优化，例如，增加了一种带动量因子（</a:t>
            </a:r>
            <a:r>
              <a:rPr lang="en-US" altLang="zh-CN" dirty="0">
                <a:solidFill>
                  <a:srgbClr val="000000"/>
                </a:solidFill>
                <a:latin typeface="Verdana" panose="020B0604030504040204" pitchFamily="34" charset="0"/>
              </a:rPr>
              <a:t>momentum</a:t>
            </a:r>
            <a:r>
              <a:rPr lang="zh-CN" altLang="en-US" dirty="0">
                <a:solidFill>
                  <a:srgbClr val="000000"/>
                </a:solidFill>
                <a:latin typeface="Verdana" panose="020B0604030504040204" pitchFamily="34" charset="0"/>
              </a:rPr>
              <a:t>）的梯度下降算法。　</a:t>
            </a:r>
          </a:p>
          <a:p>
            <a:r>
              <a:rPr lang="zh-CN" altLang="en-US" dirty="0">
                <a:solidFill>
                  <a:srgbClr val="000000"/>
                </a:solidFill>
                <a:latin typeface="Verdana" panose="020B0604030504040204" pitchFamily="34" charset="0"/>
              </a:rPr>
              <a:t>　　在深度学习中，泛化技术变的比以往更加的重要。这主要是因为神经网络的层数增加了，参数也增加了，表示能力大幅度增强，很容易出现</a:t>
            </a:r>
            <a:r>
              <a:rPr lang="zh-CN" altLang="en-US" b="1" dirty="0">
                <a:solidFill>
                  <a:srgbClr val="000000"/>
                </a:solidFill>
                <a:latin typeface="Verdana" panose="020B0604030504040204" pitchFamily="34" charset="0"/>
              </a:rPr>
              <a:t>过拟合现象</a:t>
            </a:r>
            <a:r>
              <a:rPr lang="zh-CN" altLang="en-US" dirty="0">
                <a:solidFill>
                  <a:srgbClr val="000000"/>
                </a:solidFill>
                <a:latin typeface="Verdana" panose="020B0604030504040204" pitchFamily="34" charset="0"/>
              </a:rPr>
              <a:t>。因此正则化技术就显得十分重要。目前，</a:t>
            </a:r>
            <a:r>
              <a:rPr lang="en-US" altLang="zh-CN" dirty="0">
                <a:solidFill>
                  <a:srgbClr val="000000"/>
                </a:solidFill>
                <a:latin typeface="Verdana" panose="020B0604030504040204" pitchFamily="34" charset="0"/>
              </a:rPr>
              <a:t>Dropout</a:t>
            </a:r>
            <a:r>
              <a:rPr lang="zh-CN" altLang="en-US" dirty="0">
                <a:solidFill>
                  <a:srgbClr val="000000"/>
                </a:solidFill>
                <a:latin typeface="Verdana" panose="020B0604030504040204" pitchFamily="34" charset="0"/>
              </a:rPr>
              <a:t>技术，以及数据扩容（</a:t>
            </a:r>
            <a:r>
              <a:rPr lang="en-US" altLang="zh-CN" dirty="0">
                <a:solidFill>
                  <a:srgbClr val="000000"/>
                </a:solidFill>
                <a:latin typeface="Verdana" panose="020B0604030504040204" pitchFamily="34" charset="0"/>
              </a:rPr>
              <a:t>Data-Augmentation</a:t>
            </a:r>
            <a:r>
              <a:rPr lang="zh-CN" altLang="en-US" dirty="0">
                <a:solidFill>
                  <a:srgbClr val="000000"/>
                </a:solidFill>
                <a:latin typeface="Verdana" panose="020B0604030504040204" pitchFamily="34" charset="0"/>
              </a:rPr>
              <a:t>）技术是目前使用的最多的正则化技术。</a:t>
            </a:r>
            <a:endParaRPr lang="zh-CN" alt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25048282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1736" y="521195"/>
            <a:ext cx="10649415" cy="2031325"/>
          </a:xfrm>
          <a:prstGeom prst="rect">
            <a:avLst/>
          </a:prstGeom>
        </p:spPr>
        <p:txBody>
          <a:bodyPr wrap="square">
            <a:spAutoFit/>
          </a:bodyPr>
          <a:lstStyle/>
          <a:p>
            <a:r>
              <a:rPr lang="zh-CN" altLang="en-US" b="1"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5.</a:t>
            </a:r>
            <a:r>
              <a:rPr lang="zh-CN" altLang="en-US" b="1" dirty="0">
                <a:solidFill>
                  <a:srgbClr val="000000"/>
                </a:solidFill>
                <a:latin typeface="Verdana" panose="020B0604030504040204" pitchFamily="34" charset="0"/>
              </a:rPr>
              <a:t>影响</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目前，深度神经网络在人工智能界占据统治地位。但凡有关人工智能的产业报道，必然离不开深度学习。神经网络界当下的四位引领者除了前文所说的</a:t>
            </a:r>
            <a:r>
              <a:rPr lang="en-US" altLang="zh-CN" dirty="0">
                <a:solidFill>
                  <a:srgbClr val="000000"/>
                </a:solidFill>
                <a:latin typeface="Verdana" panose="020B0604030504040204" pitchFamily="34" charset="0"/>
              </a:rPr>
              <a:t>Ng</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Hinton</a:t>
            </a:r>
            <a:r>
              <a:rPr lang="zh-CN" altLang="en-US" dirty="0">
                <a:solidFill>
                  <a:srgbClr val="000000"/>
                </a:solidFill>
                <a:latin typeface="Verdana" panose="020B0604030504040204" pitchFamily="34" charset="0"/>
              </a:rPr>
              <a:t>以外，还有</a:t>
            </a:r>
            <a:r>
              <a:rPr lang="en-US" altLang="zh-CN" dirty="0">
                <a:solidFill>
                  <a:srgbClr val="000000"/>
                </a:solidFill>
                <a:latin typeface="Verdana" panose="020B0604030504040204" pitchFamily="34" charset="0"/>
              </a:rPr>
              <a:t>CNN</a:t>
            </a:r>
            <a:r>
              <a:rPr lang="zh-CN" altLang="en-US" dirty="0">
                <a:solidFill>
                  <a:srgbClr val="000000"/>
                </a:solidFill>
                <a:latin typeface="Verdana" panose="020B0604030504040204" pitchFamily="34" charset="0"/>
              </a:rPr>
              <a:t>的发明人</a:t>
            </a:r>
            <a:r>
              <a:rPr lang="en-US" altLang="zh-CN" dirty="0">
                <a:solidFill>
                  <a:srgbClr val="000000"/>
                </a:solidFill>
                <a:latin typeface="Verdana" panose="020B0604030504040204" pitchFamily="34" charset="0"/>
              </a:rPr>
              <a:t>Yann </a:t>
            </a:r>
            <a:r>
              <a:rPr lang="en-US" altLang="zh-CN" dirty="0" err="1">
                <a:solidFill>
                  <a:srgbClr val="000000"/>
                </a:solidFill>
                <a:latin typeface="Verdana" panose="020B0604030504040204" pitchFamily="34" charset="0"/>
              </a:rPr>
              <a:t>Lecun</a:t>
            </a:r>
            <a:r>
              <a:rPr lang="zh-CN" altLang="en-US" dirty="0">
                <a:solidFill>
                  <a:srgbClr val="000000"/>
                </a:solidFill>
                <a:latin typeface="Verdana" panose="020B0604030504040204" pitchFamily="34" charset="0"/>
              </a:rPr>
              <a:t>，以及</a:t>
            </a:r>
            <a:r>
              <a:rPr lang="en-US" altLang="zh-CN" dirty="0">
                <a:solidFill>
                  <a:srgbClr val="000000"/>
                </a:solidFill>
                <a:latin typeface="Verdana" panose="020B0604030504040204" pitchFamily="34" charset="0"/>
              </a:rPr>
              <a:t>《Deep Learning》</a:t>
            </a:r>
            <a:r>
              <a:rPr lang="zh-CN" altLang="en-US" dirty="0">
                <a:solidFill>
                  <a:srgbClr val="000000"/>
                </a:solidFill>
                <a:latin typeface="Verdana" panose="020B0604030504040204" pitchFamily="34" charset="0"/>
              </a:rPr>
              <a:t>的作者</a:t>
            </a:r>
            <a:r>
              <a:rPr lang="en-US" altLang="zh-CN" dirty="0" err="1">
                <a:solidFill>
                  <a:srgbClr val="000000"/>
                </a:solidFill>
                <a:latin typeface="Verdana" panose="020B0604030504040204" pitchFamily="34" charset="0"/>
              </a:rPr>
              <a:t>Bengio</a:t>
            </a:r>
            <a:r>
              <a:rPr lang="zh-CN" altLang="en-US" dirty="0">
                <a:solidFill>
                  <a:srgbClr val="000000"/>
                </a:solidFill>
                <a:latin typeface="Verdana" panose="020B0604030504040204" pitchFamily="34" charset="0"/>
              </a:rPr>
              <a:t>。</a:t>
            </a:r>
          </a:p>
          <a:p>
            <a:r>
              <a:rPr lang="zh-CN" altLang="en-US" dirty="0">
                <a:solidFill>
                  <a:srgbClr val="000000"/>
                </a:solidFill>
                <a:latin typeface="Verdana" panose="020B0604030504040204" pitchFamily="34" charset="0"/>
              </a:rPr>
              <a:t>　　前段时间一直对人工智能持谨慎态度的马斯克，搞了一个</a:t>
            </a:r>
            <a:r>
              <a:rPr lang="en-US" altLang="zh-CN" dirty="0" err="1">
                <a:solidFill>
                  <a:srgbClr val="008000"/>
                </a:solidFill>
                <a:latin typeface="Verdana" panose="020B0604030504040204" pitchFamily="34" charset="0"/>
                <a:hlinkClick r:id="rId2"/>
              </a:rPr>
              <a:t>OpenAI</a:t>
            </a:r>
            <a:r>
              <a:rPr lang="zh-CN" altLang="en-US" dirty="0">
                <a:solidFill>
                  <a:srgbClr val="008000"/>
                </a:solidFill>
                <a:latin typeface="Verdana" panose="020B0604030504040204" pitchFamily="34" charset="0"/>
                <a:hlinkClick r:id="rId2"/>
              </a:rPr>
              <a:t>项目</a:t>
            </a:r>
            <a:r>
              <a:rPr lang="zh-CN" altLang="en-US" dirty="0">
                <a:solidFill>
                  <a:srgbClr val="000000"/>
                </a:solidFill>
                <a:latin typeface="Verdana" panose="020B0604030504040204" pitchFamily="34" charset="0"/>
              </a:rPr>
              <a:t>，邀请</a:t>
            </a:r>
            <a:r>
              <a:rPr lang="en-US" altLang="zh-CN" dirty="0" err="1">
                <a:solidFill>
                  <a:srgbClr val="000000"/>
                </a:solidFill>
                <a:latin typeface="Verdana" panose="020B0604030504040204" pitchFamily="34" charset="0"/>
              </a:rPr>
              <a:t>Bengio</a:t>
            </a:r>
            <a:r>
              <a:rPr lang="zh-CN" altLang="en-US" dirty="0">
                <a:solidFill>
                  <a:srgbClr val="000000"/>
                </a:solidFill>
                <a:latin typeface="Verdana" panose="020B0604030504040204" pitchFamily="34" charset="0"/>
              </a:rPr>
              <a:t>作为高级顾问。马斯克认为，人工智能技术不应该掌握在大公司如</a:t>
            </a:r>
            <a:r>
              <a:rPr lang="en-US" altLang="zh-CN" dirty="0">
                <a:solidFill>
                  <a:srgbClr val="000000"/>
                </a:solidFill>
                <a:latin typeface="Verdana" panose="020B0604030504040204" pitchFamily="34" charset="0"/>
              </a:rPr>
              <a:t>Google</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Facebook</a:t>
            </a:r>
            <a:r>
              <a:rPr lang="zh-CN" altLang="en-US" dirty="0">
                <a:solidFill>
                  <a:srgbClr val="000000"/>
                </a:solidFill>
                <a:latin typeface="Verdana" panose="020B0604030504040204" pitchFamily="34" charset="0"/>
              </a:rPr>
              <a:t>的手里，更应该作为一种开放技术，让所有人都可以参与研究。马斯克的这种精神值得让人敬佩。</a:t>
            </a:r>
            <a:endParaRPr lang="zh-CN" altLang="en-US" b="0" i="0" dirty="0">
              <a:solidFill>
                <a:srgbClr val="000000"/>
              </a:solidFill>
              <a:effectLst/>
              <a:latin typeface="Verdana" panose="020B0604030504040204" pitchFamily="34" charset="0"/>
            </a:endParaRPr>
          </a:p>
        </p:txBody>
      </p:sp>
      <p:pic>
        <p:nvPicPr>
          <p:cNvPr id="14338" name="Picture 2" descr="http://images2015.cnblogs.com/blog/673793/201512/673793-20151228131815214-36858940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11450" y="3089972"/>
            <a:ext cx="1524000" cy="1790700"/>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descr="http://images2015.cnblogs.com/blog/673793/201512/673793-20151228131718948-188164962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8677" y="3089972"/>
            <a:ext cx="1581150" cy="180022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129731" y="5233458"/>
            <a:ext cx="5085046" cy="369332"/>
          </a:xfrm>
          <a:prstGeom prst="rect">
            <a:avLst/>
          </a:prstGeom>
        </p:spPr>
        <p:txBody>
          <a:bodyPr wrap="none">
            <a:spAutoFit/>
          </a:bodyPr>
          <a:lstStyle/>
          <a:p>
            <a:r>
              <a:rPr lang="zh-CN" altLang="en-US" dirty="0">
                <a:solidFill>
                  <a:srgbClr val="000000"/>
                </a:solidFill>
                <a:latin typeface="黑体" panose="02010609060101010101" pitchFamily="49" charset="-122"/>
                <a:ea typeface="黑体" panose="02010609060101010101" pitchFamily="49" charset="-122"/>
              </a:rPr>
              <a:t>图</a:t>
            </a:r>
            <a:r>
              <a:rPr lang="en-US" altLang="zh-CN" dirty="0">
                <a:solidFill>
                  <a:srgbClr val="000000"/>
                </a:solidFill>
                <a:latin typeface="黑体" panose="02010609060101010101" pitchFamily="49" charset="-122"/>
                <a:ea typeface="黑体" panose="02010609060101010101" pitchFamily="49" charset="-122"/>
              </a:rPr>
              <a:t>35 Yann </a:t>
            </a:r>
            <a:r>
              <a:rPr lang="en-US" altLang="zh-CN" dirty="0" err="1">
                <a:solidFill>
                  <a:srgbClr val="000000"/>
                </a:solidFill>
                <a:latin typeface="黑体" panose="02010609060101010101" pitchFamily="49" charset="-122"/>
                <a:ea typeface="黑体" panose="02010609060101010101" pitchFamily="49" charset="-122"/>
              </a:rPr>
              <a:t>LeCun</a:t>
            </a:r>
            <a:r>
              <a:rPr lang="zh-CN" altLang="en-US" dirty="0">
                <a:solidFill>
                  <a:srgbClr val="000000"/>
                </a:solidFill>
                <a:latin typeface="黑体" panose="02010609060101010101" pitchFamily="49" charset="-122"/>
                <a:ea typeface="黑体" panose="02010609060101010101" pitchFamily="49" charset="-122"/>
              </a:rPr>
              <a:t>（左）和 </a:t>
            </a:r>
            <a:r>
              <a:rPr lang="en-US" altLang="zh-CN" dirty="0" err="1">
                <a:solidFill>
                  <a:srgbClr val="000000"/>
                </a:solidFill>
                <a:latin typeface="黑体" panose="02010609060101010101" pitchFamily="49" charset="-122"/>
                <a:ea typeface="黑体" panose="02010609060101010101" pitchFamily="49" charset="-122"/>
              </a:rPr>
              <a:t>Yoshua</a:t>
            </a:r>
            <a:r>
              <a:rPr lang="en-US" altLang="zh-CN" dirty="0">
                <a:solidFill>
                  <a:srgbClr val="000000"/>
                </a:solidFill>
                <a:latin typeface="黑体" panose="02010609060101010101" pitchFamily="49" charset="-122"/>
                <a:ea typeface="黑体" panose="02010609060101010101" pitchFamily="49" charset="-122"/>
              </a:rPr>
              <a:t> </a:t>
            </a:r>
            <a:r>
              <a:rPr lang="en-US" altLang="zh-CN" dirty="0" err="1">
                <a:solidFill>
                  <a:srgbClr val="000000"/>
                </a:solidFill>
                <a:latin typeface="黑体" panose="02010609060101010101" pitchFamily="49" charset="-122"/>
                <a:ea typeface="黑体" panose="02010609060101010101" pitchFamily="49" charset="-122"/>
              </a:rPr>
              <a:t>Bengio</a:t>
            </a:r>
            <a:r>
              <a:rPr lang="zh-CN" altLang="en-US" dirty="0">
                <a:solidFill>
                  <a:srgbClr val="000000"/>
                </a:solidFill>
                <a:latin typeface="黑体" panose="02010609060101010101" pitchFamily="49" charset="-122"/>
                <a:ea typeface="黑体" panose="02010609060101010101" pitchFamily="49" charset="-122"/>
              </a:rPr>
              <a:t>（右）</a:t>
            </a:r>
            <a:endParaRPr lang="zh-CN" altLang="en-US" dirty="0"/>
          </a:p>
        </p:txBody>
      </p:sp>
      <p:sp>
        <p:nvSpPr>
          <p:cNvPr id="5" name="矩形 4"/>
          <p:cNvSpPr/>
          <p:nvPr/>
        </p:nvSpPr>
        <p:spPr>
          <a:xfrm>
            <a:off x="791736" y="5427649"/>
            <a:ext cx="10649415" cy="1477328"/>
          </a:xfrm>
          <a:prstGeom prst="rect">
            <a:avLst/>
          </a:prstGeom>
        </p:spPr>
        <p:txBody>
          <a:bodyPr wrap="square">
            <a:spAutoFit/>
          </a:bodyPr>
          <a:lstStyle/>
          <a:p>
            <a:pPr algn="ctr"/>
            <a:r>
              <a:rPr lang="zh-CN" altLang="en-US" dirty="0">
                <a:solidFill>
                  <a:srgbClr val="000000"/>
                </a:solidFill>
                <a:latin typeface="Verdana" panose="020B0604030504040204" pitchFamily="34" charset="0"/>
              </a:rPr>
              <a:t> </a:t>
            </a:r>
          </a:p>
          <a:p>
            <a:r>
              <a:rPr lang="zh-CN" altLang="en-US" dirty="0">
                <a:solidFill>
                  <a:srgbClr val="000000"/>
                </a:solidFill>
                <a:latin typeface="Verdana" panose="020B0604030504040204" pitchFamily="34" charset="0"/>
              </a:rPr>
              <a:t>　　多层神经网络的研究仍在进行中。现在最为火热的研究技术包括</a:t>
            </a:r>
            <a:r>
              <a:rPr lang="en-US" altLang="zh-CN" dirty="0">
                <a:solidFill>
                  <a:srgbClr val="000000"/>
                </a:solidFill>
                <a:latin typeface="Verdana" panose="020B0604030504040204" pitchFamily="34" charset="0"/>
              </a:rPr>
              <a:t>RNN</a:t>
            </a:r>
            <a:r>
              <a:rPr lang="zh-CN" altLang="en-US" dirty="0">
                <a:solidFill>
                  <a:srgbClr val="000000"/>
                </a:solidFill>
                <a:latin typeface="Verdana" panose="020B0604030504040204" pitchFamily="34" charset="0"/>
              </a:rPr>
              <a:t>，</a:t>
            </a:r>
            <a:r>
              <a:rPr lang="en-US" altLang="zh-CN" dirty="0">
                <a:solidFill>
                  <a:srgbClr val="000000"/>
                </a:solidFill>
                <a:latin typeface="Verdana" panose="020B0604030504040204" pitchFamily="34" charset="0"/>
              </a:rPr>
              <a:t>LSTM</a:t>
            </a:r>
            <a:r>
              <a:rPr lang="zh-CN" altLang="en-US" dirty="0">
                <a:solidFill>
                  <a:srgbClr val="000000"/>
                </a:solidFill>
                <a:latin typeface="Verdana" panose="020B0604030504040204" pitchFamily="34" charset="0"/>
              </a:rPr>
              <a:t>等，研究方向则是图像理解方面。图像理解技术是给计算机一幅图片，让它用语言来表达这幅图片的意思。</a:t>
            </a:r>
            <a:r>
              <a:rPr lang="en-US" altLang="zh-CN" dirty="0">
                <a:solidFill>
                  <a:srgbClr val="000000"/>
                </a:solidFill>
                <a:latin typeface="Verdana" panose="020B0604030504040204" pitchFamily="34" charset="0"/>
              </a:rPr>
              <a:t>ImageNet</a:t>
            </a:r>
            <a:r>
              <a:rPr lang="zh-CN" altLang="en-US" dirty="0">
                <a:solidFill>
                  <a:srgbClr val="000000"/>
                </a:solidFill>
                <a:latin typeface="Verdana" panose="020B0604030504040204" pitchFamily="34" charset="0"/>
              </a:rPr>
              <a:t>竞赛也在不断召开，有更多的方法涌现出来，刷新以往的正确率。</a:t>
            </a:r>
          </a:p>
          <a:p>
            <a:r>
              <a:rPr lang="zh-CN" altLang="en-US" dirty="0">
                <a:solidFill>
                  <a:srgbClr val="000000"/>
                </a:solidFill>
                <a:latin typeface="Verdana" panose="020B0604030504040204" pitchFamily="34" charset="0"/>
              </a:rPr>
              <a:t> </a:t>
            </a:r>
            <a:endParaRPr lang="zh-CN" alt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6212942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images2015.cnblogs.com/blog/673793/201512/673793-20151227190543499-26142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183" y="211873"/>
            <a:ext cx="11162836" cy="333421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90293" y="3546088"/>
            <a:ext cx="11340789" cy="2308324"/>
          </a:xfrm>
          <a:prstGeom prst="rect">
            <a:avLst/>
          </a:prstGeom>
        </p:spPr>
        <p:txBody>
          <a:bodyPr wrap="square">
            <a:spAutoFit/>
          </a:bodyPr>
          <a:lstStyle/>
          <a:p>
            <a:r>
              <a:rPr lang="zh-CN" altLang="en-US" dirty="0">
                <a:solidFill>
                  <a:srgbClr val="000000"/>
                </a:solidFill>
                <a:latin typeface="Verdana" panose="020B0604030504040204" pitchFamily="34" charset="0"/>
              </a:rPr>
              <a:t>神经网络其实是一个非常宽泛的称呼，它包括两类，一类是用计算机的方式去模拟人脑，这就是我们常说的</a:t>
            </a:r>
            <a:r>
              <a:rPr lang="en-US" altLang="zh-CN" b="1" dirty="0">
                <a:solidFill>
                  <a:srgbClr val="000000"/>
                </a:solidFill>
                <a:latin typeface="Verdana" panose="020B0604030504040204" pitchFamily="34" charset="0"/>
              </a:rPr>
              <a:t>ANN</a:t>
            </a:r>
            <a:r>
              <a:rPr lang="zh-CN" altLang="en-US" dirty="0">
                <a:solidFill>
                  <a:srgbClr val="000000"/>
                </a:solidFill>
                <a:latin typeface="Verdana" panose="020B0604030504040204" pitchFamily="34" charset="0"/>
              </a:rPr>
              <a:t>（人工神经网络），另一类是研究生物学上的神经网络，又叫生物神经网络。对于我们计算机人士而言，肯定是研究前者。</a:t>
            </a:r>
          </a:p>
          <a:p>
            <a:r>
              <a:rPr lang="zh-CN" altLang="en-US" dirty="0">
                <a:solidFill>
                  <a:srgbClr val="000000"/>
                </a:solidFill>
                <a:latin typeface="Verdana" panose="020B0604030504040204" pitchFamily="34" charset="0"/>
              </a:rPr>
              <a:t>　　在人工神经网络之中，又分为前馈神经网络和反馈神经网络这两种。区别是它们的</a:t>
            </a:r>
            <a:r>
              <a:rPr lang="zh-CN" altLang="en-US" b="1" dirty="0">
                <a:solidFill>
                  <a:srgbClr val="000000"/>
                </a:solidFill>
                <a:latin typeface="Verdana" panose="020B0604030504040204" pitchFamily="34" charset="0"/>
              </a:rPr>
              <a:t>结构图</a:t>
            </a:r>
            <a:r>
              <a:rPr lang="zh-CN" altLang="en-US" dirty="0">
                <a:solidFill>
                  <a:srgbClr val="000000"/>
                </a:solidFill>
                <a:latin typeface="Verdana" panose="020B0604030504040204" pitchFamily="34" charset="0"/>
              </a:rPr>
              <a:t>。我们可以把结构图看作是一个有向图。其中神经元代表顶点，连接代表有向边。对于</a:t>
            </a:r>
            <a:r>
              <a:rPr lang="zh-CN" altLang="en-US" b="1" dirty="0">
                <a:solidFill>
                  <a:srgbClr val="000000"/>
                </a:solidFill>
                <a:latin typeface="Verdana" panose="020B0604030504040204" pitchFamily="34" charset="0"/>
              </a:rPr>
              <a:t>前馈神经网络中，这个有向图是没有回路</a:t>
            </a:r>
            <a:r>
              <a:rPr lang="zh-CN" altLang="en-US" dirty="0">
                <a:solidFill>
                  <a:srgbClr val="000000"/>
                </a:solidFill>
                <a:latin typeface="Verdana" panose="020B0604030504040204" pitchFamily="34" charset="0"/>
              </a:rPr>
              <a:t>的。你可以仔细观察本文中出现的所有神经网络的结构图，确认一下。而对于</a:t>
            </a:r>
            <a:r>
              <a:rPr lang="zh-CN" altLang="en-US" b="1" dirty="0">
                <a:solidFill>
                  <a:srgbClr val="000000"/>
                </a:solidFill>
                <a:latin typeface="Verdana" panose="020B0604030504040204" pitchFamily="34" charset="0"/>
              </a:rPr>
              <a:t>反馈神经网络中，结构图的有向图是有回路</a:t>
            </a:r>
            <a:r>
              <a:rPr lang="zh-CN" altLang="en-US" dirty="0">
                <a:solidFill>
                  <a:srgbClr val="000000"/>
                </a:solidFill>
                <a:latin typeface="Verdana" panose="020B0604030504040204" pitchFamily="34" charset="0"/>
              </a:rPr>
              <a:t>的。反馈神经网络也是一类重要的神经网络。其中</a:t>
            </a:r>
            <a:r>
              <a:rPr lang="en-US" altLang="zh-CN" dirty="0">
                <a:solidFill>
                  <a:srgbClr val="000000"/>
                </a:solidFill>
                <a:latin typeface="Verdana" panose="020B0604030504040204" pitchFamily="34" charset="0"/>
              </a:rPr>
              <a:t>Hopfield</a:t>
            </a:r>
            <a:r>
              <a:rPr lang="zh-CN" altLang="en-US" dirty="0">
                <a:solidFill>
                  <a:srgbClr val="000000"/>
                </a:solidFill>
                <a:latin typeface="Verdana" panose="020B0604030504040204" pitchFamily="34" charset="0"/>
              </a:rPr>
              <a:t>网络就是反馈神经网络。深度学习中的</a:t>
            </a:r>
            <a:r>
              <a:rPr lang="en-US" altLang="zh-CN" dirty="0">
                <a:solidFill>
                  <a:srgbClr val="000000"/>
                </a:solidFill>
                <a:latin typeface="Verdana" panose="020B0604030504040204" pitchFamily="34" charset="0"/>
              </a:rPr>
              <a:t>RNN</a:t>
            </a:r>
            <a:r>
              <a:rPr lang="zh-CN" altLang="en-US" dirty="0">
                <a:solidFill>
                  <a:srgbClr val="000000"/>
                </a:solidFill>
                <a:latin typeface="Verdana" panose="020B0604030504040204" pitchFamily="34" charset="0"/>
              </a:rPr>
              <a:t>也属于一种反馈神经网络。</a:t>
            </a:r>
            <a:endParaRPr lang="zh-CN" altLang="en-US" b="0" i="0" dirty="0">
              <a:solidFill>
                <a:srgbClr val="000000"/>
              </a:solidFill>
              <a:effectLst/>
              <a:latin typeface="Verdana" panose="020B0604030504040204" pitchFamily="34" charset="0"/>
            </a:endParaRPr>
          </a:p>
        </p:txBody>
      </p:sp>
      <p:sp>
        <p:nvSpPr>
          <p:cNvPr id="4" name="矩形 3"/>
          <p:cNvSpPr/>
          <p:nvPr/>
        </p:nvSpPr>
        <p:spPr>
          <a:xfrm>
            <a:off x="390293" y="5854412"/>
            <a:ext cx="11262730" cy="923330"/>
          </a:xfrm>
          <a:prstGeom prst="rect">
            <a:avLst/>
          </a:prstGeom>
        </p:spPr>
        <p:txBody>
          <a:bodyPr wrap="square">
            <a:spAutoFit/>
          </a:bodyPr>
          <a:lstStyle/>
          <a:p>
            <a:r>
              <a:rPr lang="zh-CN" altLang="en-US" dirty="0">
                <a:solidFill>
                  <a:srgbClr val="000000"/>
                </a:solidFill>
                <a:latin typeface="Verdana" panose="020B0604030504040204" pitchFamily="34" charset="0"/>
              </a:rPr>
              <a:t>具体到前馈神经网络中，就有了三个网络：单层神经网络，双层神经网络，以及多层神经网络。深度学习中的</a:t>
            </a:r>
            <a:r>
              <a:rPr lang="en-US" altLang="zh-CN" dirty="0">
                <a:solidFill>
                  <a:srgbClr val="000000"/>
                </a:solidFill>
                <a:latin typeface="Verdana" panose="020B0604030504040204" pitchFamily="34" charset="0"/>
              </a:rPr>
              <a:t>CNN</a:t>
            </a:r>
            <a:r>
              <a:rPr lang="zh-CN" altLang="en-US" dirty="0">
                <a:solidFill>
                  <a:srgbClr val="000000"/>
                </a:solidFill>
                <a:latin typeface="Verdana" panose="020B0604030504040204" pitchFamily="34" charset="0"/>
              </a:rPr>
              <a:t>属于一种特殊的多层神经网络。</a:t>
            </a:r>
            <a:r>
              <a:rPr lang="en-US" altLang="zh-CN" dirty="0">
                <a:solidFill>
                  <a:srgbClr val="000000"/>
                </a:solidFill>
                <a:latin typeface="Verdana" panose="020B0604030504040204" pitchFamily="34" charset="0"/>
              </a:rPr>
              <a:t>BP</a:t>
            </a:r>
            <a:r>
              <a:rPr lang="zh-CN" altLang="en-US" dirty="0">
                <a:solidFill>
                  <a:srgbClr val="000000"/>
                </a:solidFill>
                <a:latin typeface="Verdana" panose="020B0604030504040204" pitchFamily="34" charset="0"/>
              </a:rPr>
              <a:t>神经网络其实它们就是使用了反向传播</a:t>
            </a:r>
            <a:r>
              <a:rPr lang="en-US" altLang="zh-CN" dirty="0">
                <a:solidFill>
                  <a:srgbClr val="000000"/>
                </a:solidFill>
                <a:latin typeface="Verdana" panose="020B0604030504040204" pitchFamily="34" charset="0"/>
              </a:rPr>
              <a:t>BP</a:t>
            </a:r>
            <a:r>
              <a:rPr lang="zh-CN" altLang="en-US" dirty="0">
                <a:solidFill>
                  <a:srgbClr val="000000"/>
                </a:solidFill>
                <a:latin typeface="Verdana" panose="020B0604030504040204" pitchFamily="34" charset="0"/>
              </a:rPr>
              <a:t>算法的两层前馈神经网络。也是最普遍的一种两层神经网络。</a:t>
            </a:r>
            <a:endParaRPr lang="zh-CN" altLang="en-US" dirty="0"/>
          </a:p>
        </p:txBody>
      </p:sp>
    </p:spTree>
    <p:extLst>
      <p:ext uri="{BB962C8B-B14F-4D97-AF65-F5344CB8AC3E}">
        <p14:creationId xmlns:p14="http://schemas.microsoft.com/office/powerpoint/2010/main" val="29966096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813503" y="784797"/>
            <a:ext cx="6096000" cy="5355312"/>
          </a:xfrm>
          <a:prstGeom prst="rect">
            <a:avLst/>
          </a:prstGeom>
        </p:spPr>
        <p:txBody>
          <a:bodyPr wrap="square">
            <a:spAutoFit/>
          </a:bodyPr>
          <a:lstStyle/>
          <a:p>
            <a:r>
              <a:rPr lang="zh-CN" altLang="en-US" b="1" dirty="0">
                <a:solidFill>
                  <a:srgbClr val="3F3F3F"/>
                </a:solidFill>
                <a:latin typeface="microsoft yahei" panose="020B0503020204020204" pitchFamily="34" charset="-122"/>
                <a:ea typeface="microsoft yahei" panose="020B0503020204020204" pitchFamily="34" charset="-122"/>
              </a:rPr>
              <a:t>多层感知机（神经网络）</a:t>
            </a:r>
            <a:endParaRPr lang="zh-CN" altLang="en-US" dirty="0">
              <a:solidFill>
                <a:srgbClr val="3F3F3F"/>
              </a:solidFill>
              <a:latin typeface="microsoft yahei" panose="020B0503020204020204" pitchFamily="34" charset="-122"/>
              <a:ea typeface="microsoft yahei" panose="020B0503020204020204" pitchFamily="34" charset="-122"/>
            </a:endParaRPr>
          </a:p>
          <a:p>
            <a:r>
              <a:rPr lang="zh-CN" altLang="en-US" dirty="0">
                <a:solidFill>
                  <a:srgbClr val="3F3F3F"/>
                </a:solidFill>
                <a:latin typeface="microsoft yahei" panose="020B0503020204020204" pitchFamily="34" charset="-122"/>
                <a:ea typeface="microsoft yahei" panose="020B0503020204020204" pitchFamily="34" charset="-122"/>
              </a:rPr>
              <a:t>多层感知机可以摆脱早期离散传输函数的束缚，使用</a:t>
            </a:r>
            <a:r>
              <a:rPr lang="en-US" altLang="zh-CN" dirty="0">
                <a:solidFill>
                  <a:srgbClr val="3F3F3F"/>
                </a:solidFill>
                <a:latin typeface="microsoft yahei" panose="020B0503020204020204" pitchFamily="34" charset="-122"/>
                <a:ea typeface="microsoft yahei" panose="020B0503020204020204" pitchFamily="34" charset="-122"/>
              </a:rPr>
              <a:t>sigmoid</a:t>
            </a:r>
            <a:r>
              <a:rPr lang="zh-CN" altLang="en-US" dirty="0">
                <a:solidFill>
                  <a:srgbClr val="3F3F3F"/>
                </a:solidFill>
                <a:latin typeface="microsoft yahei" panose="020B0503020204020204" pitchFamily="34" charset="-122"/>
                <a:ea typeface="microsoft yahei" panose="020B0503020204020204" pitchFamily="34" charset="-122"/>
              </a:rPr>
              <a:t>或</a:t>
            </a:r>
            <a:r>
              <a:rPr lang="en-US" altLang="zh-CN" dirty="0" err="1">
                <a:solidFill>
                  <a:srgbClr val="3F3F3F"/>
                </a:solidFill>
                <a:latin typeface="microsoft yahei" panose="020B0503020204020204" pitchFamily="34" charset="-122"/>
                <a:ea typeface="microsoft yahei" panose="020B0503020204020204" pitchFamily="34" charset="-122"/>
              </a:rPr>
              <a:t>tanh</a:t>
            </a:r>
            <a:r>
              <a:rPr lang="zh-CN" altLang="en-US" dirty="0">
                <a:solidFill>
                  <a:srgbClr val="3F3F3F"/>
                </a:solidFill>
                <a:latin typeface="microsoft yahei" panose="020B0503020204020204" pitchFamily="34" charset="-122"/>
                <a:ea typeface="microsoft yahei" panose="020B0503020204020204" pitchFamily="34" charset="-122"/>
              </a:rPr>
              <a:t>等连续函数模拟神经元对激励的响应，在训练算法上则使用</a:t>
            </a:r>
            <a:r>
              <a:rPr lang="en-US" altLang="zh-CN" dirty="0" err="1">
                <a:solidFill>
                  <a:srgbClr val="3F3F3F"/>
                </a:solidFill>
                <a:latin typeface="microsoft yahei" panose="020B0503020204020204" pitchFamily="34" charset="-122"/>
                <a:ea typeface="microsoft yahei" panose="020B0503020204020204" pitchFamily="34" charset="-122"/>
              </a:rPr>
              <a:t>Werbos</a:t>
            </a:r>
            <a:r>
              <a:rPr lang="zh-CN" altLang="en-US" dirty="0">
                <a:solidFill>
                  <a:srgbClr val="3F3F3F"/>
                </a:solidFill>
                <a:latin typeface="microsoft yahei" panose="020B0503020204020204" pitchFamily="34" charset="-122"/>
                <a:ea typeface="microsoft yahei" panose="020B0503020204020204" pitchFamily="34" charset="-122"/>
              </a:rPr>
              <a:t>发明的反向传播</a:t>
            </a:r>
            <a:r>
              <a:rPr lang="en-US" altLang="zh-CN" dirty="0">
                <a:solidFill>
                  <a:srgbClr val="3F3F3F"/>
                </a:solidFill>
                <a:latin typeface="microsoft yahei" panose="020B0503020204020204" pitchFamily="34" charset="-122"/>
                <a:ea typeface="microsoft yahei" panose="020B0503020204020204" pitchFamily="34" charset="-122"/>
              </a:rPr>
              <a:t>BP</a:t>
            </a:r>
            <a:r>
              <a:rPr lang="zh-CN" altLang="en-US" dirty="0">
                <a:solidFill>
                  <a:srgbClr val="3F3F3F"/>
                </a:solidFill>
                <a:latin typeface="microsoft yahei" panose="020B0503020204020204" pitchFamily="34" charset="-122"/>
                <a:ea typeface="microsoft yahei" panose="020B0503020204020204" pitchFamily="34" charset="-122"/>
              </a:rPr>
              <a:t>算法。对，这就是我们现在所说的</a:t>
            </a:r>
            <a:r>
              <a:rPr lang="zh-CN" altLang="en-US" b="1" dirty="0">
                <a:solidFill>
                  <a:srgbClr val="3F3F3F"/>
                </a:solidFill>
                <a:latin typeface="microsoft yahei" panose="020B0503020204020204" pitchFamily="34" charset="-122"/>
                <a:ea typeface="microsoft yahei" panose="020B0503020204020204" pitchFamily="34" charset="-122"/>
              </a:rPr>
              <a:t>神经网络</a:t>
            </a:r>
            <a:r>
              <a:rPr lang="en-US" altLang="zh-CN" dirty="0">
                <a:solidFill>
                  <a:srgbClr val="3F3F3F"/>
                </a:solidFill>
                <a:latin typeface="microsoft yahei" panose="020B0503020204020204" pitchFamily="34" charset="-122"/>
                <a:ea typeface="microsoft yahei" panose="020B0503020204020204" pitchFamily="34" charset="-122"/>
              </a:rPr>
              <a:t>(</a:t>
            </a:r>
            <a:r>
              <a:rPr lang="zh-CN" altLang="en-US" b="1" dirty="0">
                <a:solidFill>
                  <a:srgbClr val="3F3F3F"/>
                </a:solidFill>
                <a:latin typeface="microsoft yahei" panose="020B0503020204020204" pitchFamily="34" charset="-122"/>
                <a:ea typeface="microsoft yahei" panose="020B0503020204020204" pitchFamily="34" charset="-122"/>
              </a:rPr>
              <a:t> </a:t>
            </a:r>
            <a:r>
              <a:rPr lang="en-US" altLang="zh-CN" b="1" dirty="0">
                <a:solidFill>
                  <a:srgbClr val="3F3F3F"/>
                </a:solidFill>
                <a:latin typeface="microsoft yahei" panose="020B0503020204020204" pitchFamily="34" charset="-122"/>
                <a:ea typeface="microsoft yahei" panose="020B0503020204020204" pitchFamily="34" charset="-122"/>
              </a:rPr>
              <a:t>NN</a:t>
            </a:r>
            <a:r>
              <a:rPr lang="en-US" altLang="zh-CN" dirty="0">
                <a:solidFill>
                  <a:srgbClr val="3F3F3F"/>
                </a:solidFill>
                <a:latin typeface="microsoft yahei" panose="020B0503020204020204" pitchFamily="34" charset="-122"/>
                <a:ea typeface="microsoft yahei" panose="020B0503020204020204" pitchFamily="34" charset="-122"/>
              </a:rPr>
              <a:t>)</a:t>
            </a:r>
            <a:r>
              <a:rPr lang="zh-CN" altLang="en-US" dirty="0">
                <a:solidFill>
                  <a:srgbClr val="3F3F3F"/>
                </a:solidFill>
                <a:latin typeface="microsoft yahei" panose="020B0503020204020204" pitchFamily="34" charset="-122"/>
                <a:ea typeface="microsoft yahei" panose="020B0503020204020204" pitchFamily="34" charset="-122"/>
              </a:rPr>
              <a:t>！多层感知机解决了之前无法模拟异或逻辑的缺陷，同时更多的层数也让网络更能够刻画现实世界中的复杂情形。多层感知机给我们带来的启示是，</a:t>
            </a:r>
            <a:r>
              <a:rPr lang="zh-CN" altLang="en-US" b="1" dirty="0">
                <a:solidFill>
                  <a:srgbClr val="3F3F3F"/>
                </a:solidFill>
                <a:latin typeface="microsoft yahei" panose="020B0503020204020204" pitchFamily="34" charset="-122"/>
                <a:ea typeface="microsoft yahei" panose="020B0503020204020204" pitchFamily="34" charset="-122"/>
              </a:rPr>
              <a:t>神经网络的层数直接决定了它对现实的刻画能力</a:t>
            </a:r>
            <a:r>
              <a:rPr lang="en-US" altLang="zh-CN" dirty="0">
                <a:solidFill>
                  <a:srgbClr val="3F3F3F"/>
                </a:solidFill>
                <a:latin typeface="microsoft yahei" panose="020B0503020204020204" pitchFamily="34" charset="-122"/>
                <a:ea typeface="microsoft yahei" panose="020B0503020204020204" pitchFamily="34" charset="-122"/>
              </a:rPr>
              <a:t>——</a:t>
            </a:r>
            <a:r>
              <a:rPr lang="zh-CN" altLang="en-US" dirty="0">
                <a:solidFill>
                  <a:srgbClr val="3F3F3F"/>
                </a:solidFill>
                <a:latin typeface="microsoft yahei" panose="020B0503020204020204" pitchFamily="34" charset="-122"/>
                <a:ea typeface="microsoft yahei" panose="020B0503020204020204" pitchFamily="34" charset="-122"/>
              </a:rPr>
              <a:t>利用每层更少的神经元拟合更加复杂的函数。</a:t>
            </a:r>
          </a:p>
          <a:p>
            <a:endParaRPr lang="en-US" altLang="zh-CN" dirty="0">
              <a:solidFill>
                <a:srgbClr val="3F3F3F"/>
              </a:solidFill>
              <a:latin typeface="microsoft yahei" panose="020B0503020204020204" pitchFamily="34" charset="-122"/>
              <a:ea typeface="microsoft yahei" panose="020B0503020204020204" pitchFamily="34" charset="-122"/>
            </a:endParaRPr>
          </a:p>
          <a:p>
            <a:r>
              <a:rPr lang="zh-CN" altLang="en-US" dirty="0">
                <a:solidFill>
                  <a:srgbClr val="3F3F3F"/>
                </a:solidFill>
                <a:latin typeface="microsoft yahei" panose="020B0503020204020204" pitchFamily="34" charset="-122"/>
                <a:ea typeface="microsoft yahei" panose="020B0503020204020204" pitchFamily="34" charset="-122"/>
              </a:rPr>
              <a:t>随着神经网络层数的加深，</a:t>
            </a:r>
            <a:r>
              <a:rPr lang="zh-CN" altLang="en-US" b="1" dirty="0">
                <a:solidFill>
                  <a:srgbClr val="3F3F3F"/>
                </a:solidFill>
                <a:latin typeface="microsoft yahei" panose="020B0503020204020204" pitchFamily="34" charset="-122"/>
                <a:ea typeface="microsoft yahei" panose="020B0503020204020204" pitchFamily="34" charset="-122"/>
              </a:rPr>
              <a:t>优化函数越来越容易陷入局部最优解</a:t>
            </a:r>
            <a:r>
              <a:rPr lang="zh-CN" altLang="en-US" dirty="0">
                <a:solidFill>
                  <a:srgbClr val="3F3F3F"/>
                </a:solidFill>
                <a:latin typeface="microsoft yahei" panose="020B0503020204020204" pitchFamily="34" charset="-122"/>
                <a:ea typeface="microsoft yahei" panose="020B0503020204020204" pitchFamily="34" charset="-122"/>
              </a:rPr>
              <a:t>，并且这个“陷阱”越来越偏离真正的全局最优。利用有限数据训练的深层网络，性能还不如较浅层网络。同时，另一个不可忽略的问题是随着网络层数增加，</a:t>
            </a:r>
            <a:r>
              <a:rPr lang="zh-CN" altLang="en-US" b="1" dirty="0">
                <a:solidFill>
                  <a:srgbClr val="3F3F3F"/>
                </a:solidFill>
                <a:latin typeface="microsoft yahei" panose="020B0503020204020204" pitchFamily="34" charset="-122"/>
                <a:ea typeface="microsoft yahei" panose="020B0503020204020204" pitchFamily="34" charset="-122"/>
              </a:rPr>
              <a:t>“梯度消失”现象更加严重</a:t>
            </a:r>
            <a:r>
              <a:rPr lang="zh-CN" altLang="en-US" dirty="0">
                <a:solidFill>
                  <a:srgbClr val="3F3F3F"/>
                </a:solidFill>
                <a:latin typeface="microsoft yahei" panose="020B0503020204020204" pitchFamily="34" charset="-122"/>
                <a:ea typeface="microsoft yahei" panose="020B0503020204020204" pitchFamily="34" charset="-122"/>
              </a:rPr>
              <a:t>。具体来说，我们常常使用 </a:t>
            </a:r>
            <a:r>
              <a:rPr lang="en-US" altLang="zh-CN" b="1" dirty="0">
                <a:solidFill>
                  <a:srgbClr val="3F3F3F"/>
                </a:solidFill>
                <a:latin typeface="microsoft yahei" panose="020B0503020204020204" pitchFamily="34" charset="-122"/>
                <a:ea typeface="microsoft yahei" panose="020B0503020204020204" pitchFamily="34" charset="-122"/>
              </a:rPr>
              <a:t>sigmoid</a:t>
            </a:r>
            <a:r>
              <a:rPr lang="zh-CN" altLang="en-US" dirty="0">
                <a:solidFill>
                  <a:srgbClr val="3F3F3F"/>
                </a:solidFill>
                <a:latin typeface="microsoft yahei" panose="020B0503020204020204" pitchFamily="34" charset="-122"/>
                <a:ea typeface="microsoft yahei" panose="020B0503020204020204" pitchFamily="34" charset="-122"/>
              </a:rPr>
              <a:t> 作为神经元的输入输出函数。对于幅度为</a:t>
            </a:r>
            <a:r>
              <a:rPr lang="en-US" altLang="zh-CN" dirty="0">
                <a:solidFill>
                  <a:srgbClr val="3F3F3F"/>
                </a:solidFill>
                <a:latin typeface="microsoft yahei" panose="020B0503020204020204" pitchFamily="34" charset="-122"/>
                <a:ea typeface="microsoft yahei" panose="020B0503020204020204" pitchFamily="34" charset="-122"/>
              </a:rPr>
              <a:t>1</a:t>
            </a:r>
            <a:r>
              <a:rPr lang="zh-CN" altLang="en-US" dirty="0">
                <a:solidFill>
                  <a:srgbClr val="3F3F3F"/>
                </a:solidFill>
                <a:latin typeface="microsoft yahei" panose="020B0503020204020204" pitchFamily="34" charset="-122"/>
                <a:ea typeface="microsoft yahei" panose="020B0503020204020204" pitchFamily="34" charset="-122"/>
              </a:rPr>
              <a:t>的信号，在</a:t>
            </a:r>
            <a:r>
              <a:rPr lang="en-US" altLang="zh-CN" dirty="0">
                <a:solidFill>
                  <a:srgbClr val="3F3F3F"/>
                </a:solidFill>
                <a:latin typeface="microsoft yahei" panose="020B0503020204020204" pitchFamily="34" charset="-122"/>
                <a:ea typeface="microsoft yahei" panose="020B0503020204020204" pitchFamily="34" charset="-122"/>
              </a:rPr>
              <a:t>BP</a:t>
            </a:r>
            <a:r>
              <a:rPr lang="zh-CN" altLang="en-US" dirty="0">
                <a:solidFill>
                  <a:srgbClr val="3F3F3F"/>
                </a:solidFill>
                <a:latin typeface="microsoft yahei" panose="020B0503020204020204" pitchFamily="34" charset="-122"/>
                <a:ea typeface="microsoft yahei" panose="020B0503020204020204" pitchFamily="34" charset="-122"/>
              </a:rPr>
              <a:t>反向传播梯度时，每传递一层，梯度衰减为原来的</a:t>
            </a:r>
            <a:r>
              <a:rPr lang="en-US" altLang="zh-CN" dirty="0">
                <a:solidFill>
                  <a:srgbClr val="3F3F3F"/>
                </a:solidFill>
                <a:latin typeface="microsoft yahei" panose="020B0503020204020204" pitchFamily="34" charset="-122"/>
                <a:ea typeface="microsoft yahei" panose="020B0503020204020204" pitchFamily="34" charset="-122"/>
              </a:rPr>
              <a:t>0.25</a:t>
            </a:r>
            <a:r>
              <a:rPr lang="zh-CN" altLang="en-US" dirty="0">
                <a:solidFill>
                  <a:srgbClr val="3F3F3F"/>
                </a:solidFill>
                <a:latin typeface="microsoft yahei" panose="020B0503020204020204" pitchFamily="34" charset="-122"/>
                <a:ea typeface="microsoft yahei" panose="020B0503020204020204" pitchFamily="34" charset="-122"/>
              </a:rPr>
              <a:t>。层数一多，梯度指数衰减后低层基本上接受不到有效的训练信号。</a:t>
            </a:r>
            <a:endParaRPr lang="zh-CN" altLang="en-US" b="0" i="0" dirty="0">
              <a:solidFill>
                <a:srgbClr val="3F3F3F"/>
              </a:solidFill>
              <a:effectLst/>
              <a:latin typeface="microsoft yahei" panose="020B0503020204020204" pitchFamily="34" charset="-122"/>
              <a:ea typeface="microsoft yahei" panose="020B0503020204020204" pitchFamily="34" charset="-122"/>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4932" y="1181500"/>
            <a:ext cx="5628571" cy="4561905"/>
          </a:xfrm>
          <a:prstGeom prst="rect">
            <a:avLst/>
          </a:prstGeom>
        </p:spPr>
      </p:pic>
    </p:spTree>
    <p:extLst>
      <p:ext uri="{BB962C8B-B14F-4D97-AF65-F5344CB8AC3E}">
        <p14:creationId xmlns:p14="http://schemas.microsoft.com/office/powerpoint/2010/main" val="19619820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845820" y="835373"/>
            <a:ext cx="10549890" cy="3139321"/>
          </a:xfrm>
          <a:prstGeom prst="rect">
            <a:avLst/>
          </a:prstGeom>
        </p:spPr>
        <p:txBody>
          <a:bodyPr wrap="square">
            <a:spAutoFit/>
          </a:bodyPr>
          <a:lstStyle/>
          <a:p>
            <a:r>
              <a:rPr lang="zh-CN" altLang="en-US" b="1" dirty="0">
                <a:solidFill>
                  <a:srgbClr val="3F3F3F"/>
                </a:solidFill>
                <a:latin typeface="microsoft yahei" panose="020B0503020204020204" pitchFamily="34" charset="-122"/>
                <a:ea typeface="microsoft yahei" panose="020B0503020204020204" pitchFamily="34" charset="-122"/>
              </a:rPr>
              <a:t>（</a:t>
            </a:r>
            <a:r>
              <a:rPr lang="en-US" altLang="zh-CN" b="1" dirty="0">
                <a:solidFill>
                  <a:srgbClr val="3F3F3F"/>
                </a:solidFill>
                <a:latin typeface="microsoft yahei" panose="020B0503020204020204" pitchFamily="34" charset="-122"/>
                <a:ea typeface="microsoft yahei" panose="020B0503020204020204" pitchFamily="34" charset="-122"/>
              </a:rPr>
              <a:t>DNN</a:t>
            </a:r>
            <a:r>
              <a:rPr lang="zh-CN" altLang="en-US" b="1" dirty="0">
                <a:solidFill>
                  <a:srgbClr val="3F3F3F"/>
                </a:solidFill>
                <a:latin typeface="microsoft yahei" panose="020B0503020204020204" pitchFamily="34" charset="-122"/>
                <a:ea typeface="microsoft yahei" panose="020B0503020204020204" pitchFamily="34" charset="-122"/>
              </a:rPr>
              <a:t>）神经网络“具有深度”</a:t>
            </a:r>
            <a:endParaRPr lang="en-US" altLang="zh-CN" b="1" dirty="0">
              <a:solidFill>
                <a:srgbClr val="3F3F3F"/>
              </a:solidFill>
              <a:latin typeface="microsoft yahei" panose="020B0503020204020204" pitchFamily="34" charset="-122"/>
              <a:ea typeface="microsoft yahei" panose="020B0503020204020204" pitchFamily="34" charset="-122"/>
            </a:endParaRPr>
          </a:p>
          <a:p>
            <a:endParaRPr lang="en-US" altLang="zh-CN" b="1" dirty="0">
              <a:solidFill>
                <a:srgbClr val="3F3F3F"/>
              </a:solidFill>
              <a:latin typeface="microsoft yahei" panose="020B0503020204020204" pitchFamily="34" charset="-122"/>
              <a:ea typeface="microsoft yahei" panose="020B0503020204020204" pitchFamily="34" charset="-122"/>
            </a:endParaRPr>
          </a:p>
          <a:p>
            <a:endParaRPr lang="en-US" altLang="zh-CN" b="1" dirty="0">
              <a:solidFill>
                <a:srgbClr val="3F3F3F"/>
              </a:solidFill>
              <a:latin typeface="microsoft yahei" panose="020B0503020204020204" pitchFamily="34" charset="-122"/>
              <a:ea typeface="microsoft yahei" panose="020B0503020204020204" pitchFamily="34" charset="-122"/>
            </a:endParaRPr>
          </a:p>
          <a:p>
            <a:endParaRPr lang="zh-CN" altLang="en-US" dirty="0">
              <a:solidFill>
                <a:srgbClr val="3F3F3F"/>
              </a:solidFill>
              <a:latin typeface="microsoft yahei" panose="020B0503020204020204" pitchFamily="34" charset="-122"/>
              <a:ea typeface="microsoft yahei" panose="020B0503020204020204" pitchFamily="34" charset="-122"/>
            </a:endParaRPr>
          </a:p>
          <a:p>
            <a:r>
              <a:rPr lang="en-US" altLang="zh-CN" dirty="0">
                <a:solidFill>
                  <a:srgbClr val="3F3F3F"/>
                </a:solidFill>
                <a:latin typeface="microsoft yahei" panose="020B0503020204020204" pitchFamily="34" charset="-122"/>
                <a:ea typeface="microsoft yahei" panose="020B0503020204020204" pitchFamily="34" charset="-122"/>
              </a:rPr>
              <a:t>2006</a:t>
            </a:r>
            <a:r>
              <a:rPr lang="zh-CN" altLang="en-US" dirty="0">
                <a:solidFill>
                  <a:srgbClr val="3F3F3F"/>
                </a:solidFill>
                <a:latin typeface="microsoft yahei" panose="020B0503020204020204" pitchFamily="34" charset="-122"/>
                <a:ea typeface="microsoft yahei" panose="020B0503020204020204" pitchFamily="34" charset="-122"/>
              </a:rPr>
              <a:t>年，</a:t>
            </a:r>
            <a:r>
              <a:rPr lang="en-US" altLang="zh-CN" dirty="0">
                <a:solidFill>
                  <a:srgbClr val="3F3F3F"/>
                </a:solidFill>
                <a:latin typeface="microsoft yahei" panose="020B0503020204020204" pitchFamily="34" charset="-122"/>
                <a:ea typeface="microsoft yahei" panose="020B0503020204020204" pitchFamily="34" charset="-122"/>
              </a:rPr>
              <a:t>Hinton</a:t>
            </a:r>
            <a:r>
              <a:rPr lang="zh-CN" altLang="en-US" dirty="0">
                <a:solidFill>
                  <a:srgbClr val="3F3F3F"/>
                </a:solidFill>
                <a:latin typeface="microsoft yahei" panose="020B0503020204020204" pitchFamily="34" charset="-122"/>
                <a:ea typeface="microsoft yahei" panose="020B0503020204020204" pitchFamily="34" charset="-122"/>
              </a:rPr>
              <a:t>利用预训练方法缓解了局部最优解问题，将隐含层推动到了</a:t>
            </a:r>
            <a:r>
              <a:rPr lang="en-US" altLang="zh-CN" dirty="0">
                <a:solidFill>
                  <a:srgbClr val="3F3F3F"/>
                </a:solidFill>
                <a:latin typeface="microsoft yahei" panose="020B0503020204020204" pitchFamily="34" charset="-122"/>
                <a:ea typeface="microsoft yahei" panose="020B0503020204020204" pitchFamily="34" charset="-122"/>
              </a:rPr>
              <a:t>7</a:t>
            </a:r>
            <a:r>
              <a:rPr lang="zh-CN" altLang="en-US" dirty="0">
                <a:solidFill>
                  <a:srgbClr val="3F3F3F"/>
                </a:solidFill>
                <a:latin typeface="microsoft yahei" panose="020B0503020204020204" pitchFamily="34" charset="-122"/>
                <a:ea typeface="microsoft yahei" panose="020B0503020204020204" pitchFamily="34" charset="-122"/>
              </a:rPr>
              <a:t>层。神经网络真正意义上有了“深度”，由此揭开了深度学习的热潮。这里的“深度”并没有固定的定义</a:t>
            </a:r>
            <a:r>
              <a:rPr lang="en-US" altLang="zh-CN" dirty="0">
                <a:solidFill>
                  <a:srgbClr val="3F3F3F"/>
                </a:solidFill>
                <a:latin typeface="microsoft yahei" panose="020B0503020204020204" pitchFamily="34" charset="-122"/>
                <a:ea typeface="microsoft yahei" panose="020B0503020204020204" pitchFamily="34" charset="-122"/>
              </a:rPr>
              <a:t>——</a:t>
            </a:r>
            <a:r>
              <a:rPr lang="zh-CN" altLang="en-US" dirty="0">
                <a:solidFill>
                  <a:srgbClr val="3F3F3F"/>
                </a:solidFill>
                <a:latin typeface="microsoft yahei" panose="020B0503020204020204" pitchFamily="34" charset="-122"/>
                <a:ea typeface="microsoft yahei" panose="020B0503020204020204" pitchFamily="34" charset="-122"/>
              </a:rPr>
              <a:t>在语音识别中</a:t>
            </a:r>
            <a:r>
              <a:rPr lang="en-US" altLang="zh-CN" dirty="0">
                <a:solidFill>
                  <a:srgbClr val="3F3F3F"/>
                </a:solidFill>
                <a:latin typeface="microsoft yahei" panose="020B0503020204020204" pitchFamily="34" charset="-122"/>
                <a:ea typeface="microsoft yahei" panose="020B0503020204020204" pitchFamily="34" charset="-122"/>
              </a:rPr>
              <a:t>4</a:t>
            </a:r>
            <a:r>
              <a:rPr lang="zh-CN" altLang="en-US" dirty="0">
                <a:solidFill>
                  <a:srgbClr val="3F3F3F"/>
                </a:solidFill>
                <a:latin typeface="microsoft yahei" panose="020B0503020204020204" pitchFamily="34" charset="-122"/>
                <a:ea typeface="microsoft yahei" panose="020B0503020204020204" pitchFamily="34" charset="-122"/>
              </a:rPr>
              <a:t>层网络就能够被认为是“较深的”，而在图像识别中</a:t>
            </a:r>
            <a:r>
              <a:rPr lang="en-US" altLang="zh-CN" dirty="0">
                <a:solidFill>
                  <a:srgbClr val="3F3F3F"/>
                </a:solidFill>
                <a:latin typeface="microsoft yahei" panose="020B0503020204020204" pitchFamily="34" charset="-122"/>
                <a:ea typeface="microsoft yahei" panose="020B0503020204020204" pitchFamily="34" charset="-122"/>
              </a:rPr>
              <a:t>20</a:t>
            </a:r>
            <a:r>
              <a:rPr lang="zh-CN" altLang="en-US" dirty="0">
                <a:solidFill>
                  <a:srgbClr val="3F3F3F"/>
                </a:solidFill>
                <a:latin typeface="microsoft yahei" panose="020B0503020204020204" pitchFamily="34" charset="-122"/>
                <a:ea typeface="microsoft yahei" panose="020B0503020204020204" pitchFamily="34" charset="-122"/>
              </a:rPr>
              <a:t>层以上的网络屡见不鲜。为了克服梯度消失，</a:t>
            </a:r>
            <a:r>
              <a:rPr lang="en-US" altLang="zh-CN" dirty="0" err="1">
                <a:solidFill>
                  <a:srgbClr val="3F3F3F"/>
                </a:solidFill>
                <a:latin typeface="microsoft yahei" panose="020B0503020204020204" pitchFamily="34" charset="-122"/>
                <a:ea typeface="microsoft yahei" panose="020B0503020204020204" pitchFamily="34" charset="-122"/>
              </a:rPr>
              <a:t>ReLU</a:t>
            </a:r>
            <a:r>
              <a:rPr lang="zh-CN" altLang="en-US" dirty="0">
                <a:solidFill>
                  <a:srgbClr val="3F3F3F"/>
                </a:solidFill>
                <a:latin typeface="microsoft yahei" panose="020B0503020204020204" pitchFamily="34" charset="-122"/>
                <a:ea typeface="microsoft yahei" panose="020B0503020204020204" pitchFamily="34" charset="-122"/>
              </a:rPr>
              <a:t>、</a:t>
            </a:r>
            <a:r>
              <a:rPr lang="en-US" altLang="zh-CN" dirty="0" err="1">
                <a:solidFill>
                  <a:srgbClr val="3F3F3F"/>
                </a:solidFill>
                <a:latin typeface="microsoft yahei" panose="020B0503020204020204" pitchFamily="34" charset="-122"/>
                <a:ea typeface="microsoft yahei" panose="020B0503020204020204" pitchFamily="34" charset="-122"/>
              </a:rPr>
              <a:t>maxout</a:t>
            </a:r>
            <a:r>
              <a:rPr lang="zh-CN" altLang="en-US" dirty="0">
                <a:solidFill>
                  <a:srgbClr val="3F3F3F"/>
                </a:solidFill>
                <a:latin typeface="microsoft yahei" panose="020B0503020204020204" pitchFamily="34" charset="-122"/>
                <a:ea typeface="microsoft yahei" panose="020B0503020204020204" pitchFamily="34" charset="-122"/>
              </a:rPr>
              <a:t>等传输函数代替了 </a:t>
            </a:r>
            <a:r>
              <a:rPr lang="en-US" altLang="zh-CN" b="1" dirty="0">
                <a:solidFill>
                  <a:srgbClr val="3F3F3F"/>
                </a:solidFill>
                <a:latin typeface="microsoft yahei" panose="020B0503020204020204" pitchFamily="34" charset="-122"/>
                <a:ea typeface="microsoft yahei" panose="020B0503020204020204" pitchFamily="34" charset="-122"/>
              </a:rPr>
              <a:t>sigmoid</a:t>
            </a:r>
            <a:r>
              <a:rPr lang="zh-CN" altLang="en-US" dirty="0">
                <a:solidFill>
                  <a:srgbClr val="3F3F3F"/>
                </a:solidFill>
                <a:latin typeface="microsoft yahei" panose="020B0503020204020204" pitchFamily="34" charset="-122"/>
                <a:ea typeface="microsoft yahei" panose="020B0503020204020204" pitchFamily="34" charset="-122"/>
              </a:rPr>
              <a:t>，形成了如今 </a:t>
            </a:r>
            <a:r>
              <a:rPr lang="en-US" altLang="zh-CN" b="1" dirty="0">
                <a:solidFill>
                  <a:srgbClr val="3F3F3F"/>
                </a:solidFill>
                <a:latin typeface="microsoft yahei" panose="020B0503020204020204" pitchFamily="34" charset="-122"/>
                <a:ea typeface="microsoft yahei" panose="020B0503020204020204" pitchFamily="34" charset="-122"/>
              </a:rPr>
              <a:t>DNN</a:t>
            </a:r>
            <a:r>
              <a:rPr lang="zh-CN" altLang="en-US" dirty="0">
                <a:solidFill>
                  <a:srgbClr val="3F3F3F"/>
                </a:solidFill>
                <a:latin typeface="microsoft yahei" panose="020B0503020204020204" pitchFamily="34" charset="-122"/>
                <a:ea typeface="microsoft yahei" panose="020B0503020204020204" pitchFamily="34" charset="-122"/>
              </a:rPr>
              <a:t> 的基本形式。</a:t>
            </a:r>
            <a:r>
              <a:rPr lang="zh-CN" altLang="en-US" b="1" dirty="0">
                <a:solidFill>
                  <a:srgbClr val="3F3F3F"/>
                </a:solidFill>
                <a:latin typeface="microsoft yahei" panose="020B0503020204020204" pitchFamily="34" charset="-122"/>
                <a:ea typeface="microsoft yahei" panose="020B0503020204020204" pitchFamily="34" charset="-122"/>
              </a:rPr>
              <a:t>单从结构上来说，全连接的</a:t>
            </a:r>
            <a:r>
              <a:rPr lang="en-US" altLang="zh-CN" b="1" dirty="0">
                <a:solidFill>
                  <a:srgbClr val="3F3F3F"/>
                </a:solidFill>
                <a:latin typeface="microsoft yahei" panose="020B0503020204020204" pitchFamily="34" charset="-122"/>
                <a:ea typeface="microsoft yahei" panose="020B0503020204020204" pitchFamily="34" charset="-122"/>
              </a:rPr>
              <a:t>DNN</a:t>
            </a:r>
            <a:r>
              <a:rPr lang="zh-CN" altLang="en-US" b="1" dirty="0">
                <a:solidFill>
                  <a:srgbClr val="3F3F3F"/>
                </a:solidFill>
                <a:latin typeface="microsoft yahei" panose="020B0503020204020204" pitchFamily="34" charset="-122"/>
                <a:ea typeface="microsoft yahei" panose="020B0503020204020204" pitchFamily="34" charset="-122"/>
              </a:rPr>
              <a:t>和上图的多层感知机是没有任何区别的</a:t>
            </a:r>
            <a:r>
              <a:rPr lang="zh-CN" altLang="en-US" dirty="0">
                <a:solidFill>
                  <a:srgbClr val="3F3F3F"/>
                </a:solidFill>
                <a:latin typeface="microsoft yahei" panose="020B0503020204020204" pitchFamily="34" charset="-122"/>
                <a:ea typeface="microsoft yahei" panose="020B0503020204020204" pitchFamily="34" charset="-122"/>
              </a:rPr>
              <a:t>。值得一提的是，出现的高速公路网络（</a:t>
            </a:r>
            <a:r>
              <a:rPr lang="en-US" altLang="zh-CN" dirty="0">
                <a:solidFill>
                  <a:srgbClr val="3F3F3F"/>
                </a:solidFill>
                <a:latin typeface="microsoft yahei" panose="020B0503020204020204" pitchFamily="34" charset="-122"/>
                <a:ea typeface="microsoft yahei" panose="020B0503020204020204" pitchFamily="34" charset="-122"/>
              </a:rPr>
              <a:t>highway network</a:t>
            </a:r>
            <a:r>
              <a:rPr lang="zh-CN" altLang="en-US" dirty="0">
                <a:solidFill>
                  <a:srgbClr val="3F3F3F"/>
                </a:solidFill>
                <a:latin typeface="microsoft yahei" panose="020B0503020204020204" pitchFamily="34" charset="-122"/>
                <a:ea typeface="microsoft yahei" panose="020B0503020204020204" pitchFamily="34" charset="-122"/>
              </a:rPr>
              <a:t>）和深度残差学习（</a:t>
            </a:r>
            <a:r>
              <a:rPr lang="en-US" altLang="zh-CN" dirty="0">
                <a:solidFill>
                  <a:srgbClr val="3F3F3F"/>
                </a:solidFill>
                <a:latin typeface="microsoft yahei" panose="020B0503020204020204" pitchFamily="34" charset="-122"/>
                <a:ea typeface="microsoft yahei" panose="020B0503020204020204" pitchFamily="34" charset="-122"/>
              </a:rPr>
              <a:t>deep residual learning</a:t>
            </a:r>
            <a:r>
              <a:rPr lang="zh-CN" altLang="en-US" dirty="0">
                <a:solidFill>
                  <a:srgbClr val="3F3F3F"/>
                </a:solidFill>
                <a:latin typeface="microsoft yahei" panose="020B0503020204020204" pitchFamily="34" charset="-122"/>
                <a:ea typeface="microsoft yahei" panose="020B0503020204020204" pitchFamily="34" charset="-122"/>
              </a:rPr>
              <a:t>）进一步避免了</a:t>
            </a:r>
            <a:r>
              <a:rPr lang="zh-CN" altLang="en-US" b="1" dirty="0">
                <a:solidFill>
                  <a:srgbClr val="3F3F3F"/>
                </a:solidFill>
                <a:latin typeface="microsoft yahei" panose="020B0503020204020204" pitchFamily="34" charset="-122"/>
                <a:ea typeface="microsoft yahei" panose="020B0503020204020204" pitchFamily="34" charset="-122"/>
              </a:rPr>
              <a:t>梯度弥散问题</a:t>
            </a:r>
            <a:r>
              <a:rPr lang="zh-CN" altLang="en-US" dirty="0">
                <a:solidFill>
                  <a:srgbClr val="3F3F3F"/>
                </a:solidFill>
                <a:latin typeface="microsoft yahei" panose="020B0503020204020204" pitchFamily="34" charset="-122"/>
                <a:ea typeface="microsoft yahei" panose="020B0503020204020204" pitchFamily="34" charset="-122"/>
              </a:rPr>
              <a:t>，网络层数达到了前所未有的一百多层！</a:t>
            </a:r>
            <a:endParaRPr lang="zh-CN" altLang="en-US" b="0" i="0" dirty="0">
              <a:solidFill>
                <a:srgbClr val="3F3F3F"/>
              </a:solidFill>
              <a:effectLst/>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67593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68352" y="288799"/>
            <a:ext cx="10861288" cy="2031325"/>
          </a:xfrm>
          <a:prstGeom prst="rect">
            <a:avLst/>
          </a:prstGeom>
        </p:spPr>
        <p:txBody>
          <a:bodyPr wrap="square">
            <a:spAutoFit/>
          </a:bodyPr>
          <a:lstStyle/>
          <a:p>
            <a:r>
              <a:rPr lang="en-US" altLang="zh-CN" b="1" dirty="0">
                <a:solidFill>
                  <a:srgbClr val="3F3F3F"/>
                </a:solidFill>
                <a:latin typeface="microsoft yahei" panose="020B0503020204020204" pitchFamily="34" charset="-122"/>
                <a:ea typeface="microsoft yahei" panose="020B0503020204020204" pitchFamily="34" charset="-122"/>
              </a:rPr>
              <a:t>CNN</a:t>
            </a:r>
            <a:r>
              <a:rPr lang="zh-CN" altLang="en-US" b="1" dirty="0">
                <a:solidFill>
                  <a:srgbClr val="3F3F3F"/>
                </a:solidFill>
                <a:latin typeface="microsoft yahei" panose="020B0503020204020204" pitchFamily="34" charset="-122"/>
                <a:ea typeface="microsoft yahei" panose="020B0503020204020204" pitchFamily="34" charset="-122"/>
              </a:rPr>
              <a:t>（卷积神经网络）</a:t>
            </a:r>
            <a:r>
              <a:rPr lang="zh-CN" altLang="en-US" dirty="0">
                <a:solidFill>
                  <a:srgbClr val="3F3F3F"/>
                </a:solidFill>
                <a:latin typeface="microsoft yahei" panose="020B0503020204020204" pitchFamily="34" charset="-122"/>
                <a:ea typeface="microsoft yahei" panose="020B0503020204020204" pitchFamily="34" charset="-122"/>
              </a:rPr>
              <a:t>我们看到</a:t>
            </a:r>
            <a:r>
              <a:rPr lang="zh-CN" altLang="en-US" b="1" dirty="0">
                <a:solidFill>
                  <a:srgbClr val="3F3F3F"/>
                </a:solidFill>
                <a:latin typeface="microsoft yahei" panose="020B0503020204020204" pitchFamily="34" charset="-122"/>
                <a:ea typeface="microsoft yahei" panose="020B0503020204020204" pitchFamily="34" charset="-122"/>
              </a:rPr>
              <a:t>全连接</a:t>
            </a:r>
            <a:r>
              <a:rPr lang="en-US" altLang="zh-CN" b="1" dirty="0">
                <a:solidFill>
                  <a:srgbClr val="3F3F3F"/>
                </a:solidFill>
                <a:latin typeface="microsoft yahei" panose="020B0503020204020204" pitchFamily="34" charset="-122"/>
                <a:ea typeface="microsoft yahei" panose="020B0503020204020204" pitchFamily="34" charset="-122"/>
              </a:rPr>
              <a:t>DNN</a:t>
            </a:r>
            <a:r>
              <a:rPr lang="zh-CN" altLang="en-US" b="1" dirty="0">
                <a:solidFill>
                  <a:srgbClr val="3F3F3F"/>
                </a:solidFill>
                <a:latin typeface="microsoft yahei" panose="020B0503020204020204" pitchFamily="34" charset="-122"/>
                <a:ea typeface="microsoft yahei" panose="020B0503020204020204" pitchFamily="34" charset="-122"/>
              </a:rPr>
              <a:t>的结构里下层神经元和所有上层神经元都能够形成连接</a:t>
            </a:r>
            <a:r>
              <a:rPr lang="zh-CN" altLang="en-US" dirty="0">
                <a:solidFill>
                  <a:srgbClr val="3F3F3F"/>
                </a:solidFill>
                <a:latin typeface="microsoft yahei" panose="020B0503020204020204" pitchFamily="34" charset="-122"/>
                <a:ea typeface="microsoft yahei" panose="020B0503020204020204" pitchFamily="34" charset="-122"/>
              </a:rPr>
              <a:t>，带来的潜在问题是</a:t>
            </a:r>
            <a:r>
              <a:rPr lang="zh-CN" altLang="en-US" b="1" dirty="0">
                <a:solidFill>
                  <a:srgbClr val="3F3F3F"/>
                </a:solidFill>
                <a:latin typeface="microsoft yahei" panose="020B0503020204020204" pitchFamily="34" charset="-122"/>
                <a:ea typeface="microsoft yahei" panose="020B0503020204020204" pitchFamily="34" charset="-122"/>
              </a:rPr>
              <a:t>参数数量的膨胀</a:t>
            </a:r>
            <a:r>
              <a:rPr lang="zh-CN" altLang="en-US" dirty="0">
                <a:solidFill>
                  <a:srgbClr val="3F3F3F"/>
                </a:solidFill>
                <a:latin typeface="microsoft yahei" panose="020B0503020204020204" pitchFamily="34" charset="-122"/>
                <a:ea typeface="microsoft yahei" panose="020B0503020204020204" pitchFamily="34" charset="-122"/>
              </a:rPr>
              <a:t>。假设输入的是一幅像素为</a:t>
            </a:r>
            <a:r>
              <a:rPr lang="en-US" altLang="zh-CN" dirty="0">
                <a:solidFill>
                  <a:srgbClr val="3F3F3F"/>
                </a:solidFill>
                <a:latin typeface="microsoft yahei" panose="020B0503020204020204" pitchFamily="34" charset="-122"/>
                <a:ea typeface="microsoft yahei" panose="020B0503020204020204" pitchFamily="34" charset="-122"/>
              </a:rPr>
              <a:t>1K*1K</a:t>
            </a:r>
            <a:r>
              <a:rPr lang="zh-CN" altLang="en-US" dirty="0">
                <a:solidFill>
                  <a:srgbClr val="3F3F3F"/>
                </a:solidFill>
                <a:latin typeface="microsoft yahei" panose="020B0503020204020204" pitchFamily="34" charset="-122"/>
                <a:ea typeface="microsoft yahei" panose="020B0503020204020204" pitchFamily="34" charset="-122"/>
              </a:rPr>
              <a:t>的图像，隐含层有</a:t>
            </a:r>
            <a:r>
              <a:rPr lang="en-US" altLang="zh-CN" dirty="0">
                <a:solidFill>
                  <a:srgbClr val="3F3F3F"/>
                </a:solidFill>
                <a:latin typeface="microsoft yahei" panose="020B0503020204020204" pitchFamily="34" charset="-122"/>
                <a:ea typeface="microsoft yahei" panose="020B0503020204020204" pitchFamily="34" charset="-122"/>
              </a:rPr>
              <a:t>1M</a:t>
            </a:r>
            <a:r>
              <a:rPr lang="zh-CN" altLang="en-US" dirty="0">
                <a:solidFill>
                  <a:srgbClr val="3F3F3F"/>
                </a:solidFill>
                <a:latin typeface="microsoft yahei" panose="020B0503020204020204" pitchFamily="34" charset="-122"/>
                <a:ea typeface="microsoft yahei" panose="020B0503020204020204" pitchFamily="34" charset="-122"/>
              </a:rPr>
              <a:t>个节点，光这一层就有</a:t>
            </a:r>
            <a:r>
              <a:rPr lang="en-US" altLang="zh-CN" dirty="0">
                <a:solidFill>
                  <a:srgbClr val="3F3F3F"/>
                </a:solidFill>
                <a:latin typeface="microsoft yahei" panose="020B0503020204020204" pitchFamily="34" charset="-122"/>
                <a:ea typeface="microsoft yahei" panose="020B0503020204020204" pitchFamily="34" charset="-122"/>
              </a:rPr>
              <a:t>10^12</a:t>
            </a:r>
            <a:r>
              <a:rPr lang="zh-CN" altLang="en-US" dirty="0">
                <a:solidFill>
                  <a:srgbClr val="3F3F3F"/>
                </a:solidFill>
                <a:latin typeface="microsoft yahei" panose="020B0503020204020204" pitchFamily="34" charset="-122"/>
                <a:ea typeface="microsoft yahei" panose="020B0503020204020204" pitchFamily="34" charset="-122"/>
              </a:rPr>
              <a:t>个权重需要训练，这不仅容易过拟合，而且极容易陷入局部最优。另外，图像中有固有的局部模式（比如轮廓、边界，人的眼睛、鼻子、嘴等）可以利用，显然应该将图像处理中的概念和神经网络技术相结合。此时我们可以使用所说的卷积神经网络</a:t>
            </a:r>
            <a:r>
              <a:rPr lang="en-US" altLang="zh-CN" dirty="0">
                <a:solidFill>
                  <a:srgbClr val="3F3F3F"/>
                </a:solidFill>
                <a:latin typeface="microsoft yahei" panose="020B0503020204020204" pitchFamily="34" charset="-122"/>
                <a:ea typeface="microsoft yahei" panose="020B0503020204020204" pitchFamily="34" charset="-122"/>
              </a:rPr>
              <a:t>CNN</a:t>
            </a:r>
            <a:r>
              <a:rPr lang="zh-CN" altLang="en-US" dirty="0">
                <a:solidFill>
                  <a:srgbClr val="3F3F3F"/>
                </a:solidFill>
                <a:latin typeface="microsoft yahei" panose="020B0503020204020204" pitchFamily="34" charset="-122"/>
                <a:ea typeface="microsoft yahei" panose="020B0503020204020204" pitchFamily="34" charset="-122"/>
              </a:rPr>
              <a:t>。对于</a:t>
            </a:r>
            <a:r>
              <a:rPr lang="en-US" altLang="zh-CN" dirty="0">
                <a:solidFill>
                  <a:srgbClr val="3F3F3F"/>
                </a:solidFill>
                <a:latin typeface="microsoft yahei" panose="020B0503020204020204" pitchFamily="34" charset="-122"/>
                <a:ea typeface="microsoft yahei" panose="020B0503020204020204" pitchFamily="34" charset="-122"/>
              </a:rPr>
              <a:t>CNN</a:t>
            </a:r>
            <a:r>
              <a:rPr lang="zh-CN" altLang="en-US" dirty="0">
                <a:solidFill>
                  <a:srgbClr val="3F3F3F"/>
                </a:solidFill>
                <a:latin typeface="microsoft yahei" panose="020B0503020204020204" pitchFamily="34" charset="-122"/>
                <a:ea typeface="microsoft yahei" panose="020B0503020204020204" pitchFamily="34" charset="-122"/>
              </a:rPr>
              <a:t>来说，并不是所有上下层神经元都能直接相连，而是</a:t>
            </a:r>
            <a:r>
              <a:rPr lang="zh-CN" altLang="en-US" b="1" dirty="0">
                <a:solidFill>
                  <a:srgbClr val="3F3F3F"/>
                </a:solidFill>
                <a:latin typeface="microsoft yahei" panose="020B0503020204020204" pitchFamily="34" charset="-122"/>
                <a:ea typeface="microsoft yahei" panose="020B0503020204020204" pitchFamily="34" charset="-122"/>
              </a:rPr>
              <a:t>通过“卷积核”作为中介。同一个卷积核在所有图像内是共享的，图像通过卷积操作后仍然保留原先的位置关系。</a:t>
            </a:r>
            <a:r>
              <a:rPr lang="zh-CN" altLang="en-US" dirty="0">
                <a:solidFill>
                  <a:srgbClr val="3F3F3F"/>
                </a:solidFill>
                <a:latin typeface="microsoft yahei" panose="020B0503020204020204" pitchFamily="34" charset="-122"/>
                <a:ea typeface="microsoft yahei" panose="020B0503020204020204" pitchFamily="34" charset="-122"/>
              </a:rPr>
              <a:t>卷积层之间的卷积传输的示意图如下：</a:t>
            </a:r>
            <a:endParaRPr lang="zh-CN" altLang="en-US" b="0" i="0" dirty="0">
              <a:solidFill>
                <a:srgbClr val="3F3F3F"/>
              </a:solidFill>
              <a:effectLst/>
              <a:latin typeface="microsoft yahei" panose="020B0503020204020204" pitchFamily="34" charset="-122"/>
              <a:ea typeface="microsoft yahei"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688" y="2910018"/>
            <a:ext cx="11619571" cy="3424324"/>
          </a:xfrm>
          <a:prstGeom prst="rect">
            <a:avLst/>
          </a:prstGeom>
        </p:spPr>
      </p:pic>
    </p:spTree>
    <p:extLst>
      <p:ext uri="{BB962C8B-B14F-4D97-AF65-F5344CB8AC3E}">
        <p14:creationId xmlns:p14="http://schemas.microsoft.com/office/powerpoint/2010/main" val="23309741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64527" y="551084"/>
            <a:ext cx="8772293" cy="2031325"/>
          </a:xfrm>
          <a:prstGeom prst="rect">
            <a:avLst/>
          </a:prstGeom>
        </p:spPr>
        <p:txBody>
          <a:bodyPr wrap="square">
            <a:spAutoFit/>
          </a:bodyPr>
          <a:lstStyle/>
          <a:p>
            <a:r>
              <a:rPr lang="zh-CN" altLang="en-US" b="1" dirty="0"/>
              <a:t>它的基本特点，是试图模仿大脑的神经元之间传递，处理信息的模式。</a:t>
            </a:r>
            <a:endParaRPr lang="en-US" altLang="zh-CN" b="1"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让我们来看一个经典的神经网络。这是一个包含三个层次的神经网络。红色的是</a:t>
            </a:r>
            <a:r>
              <a:rPr lang="zh-CN" altLang="en-US" b="1" dirty="0">
                <a:solidFill>
                  <a:srgbClr val="000000"/>
                </a:solidFill>
                <a:latin typeface="Verdana" panose="020B0604030504040204" pitchFamily="34" charset="0"/>
              </a:rPr>
              <a:t>输入层</a:t>
            </a:r>
            <a:r>
              <a:rPr lang="zh-CN" altLang="en-US" dirty="0">
                <a:solidFill>
                  <a:srgbClr val="000000"/>
                </a:solidFill>
                <a:latin typeface="Verdana" panose="020B0604030504040204" pitchFamily="34" charset="0"/>
              </a:rPr>
              <a:t>，绿色的是</a:t>
            </a:r>
            <a:r>
              <a:rPr lang="zh-CN" altLang="en-US" b="1" dirty="0">
                <a:solidFill>
                  <a:srgbClr val="000000"/>
                </a:solidFill>
                <a:latin typeface="Verdana" panose="020B0604030504040204" pitchFamily="34" charset="0"/>
              </a:rPr>
              <a:t>输出层</a:t>
            </a:r>
            <a:r>
              <a:rPr lang="zh-CN" altLang="en-US" dirty="0">
                <a:solidFill>
                  <a:srgbClr val="000000"/>
                </a:solidFill>
                <a:latin typeface="Verdana" panose="020B0604030504040204" pitchFamily="34" charset="0"/>
              </a:rPr>
              <a:t>，紫色的是</a:t>
            </a:r>
            <a:r>
              <a:rPr lang="zh-CN" altLang="en-US" b="1" dirty="0">
                <a:solidFill>
                  <a:srgbClr val="000000"/>
                </a:solidFill>
                <a:latin typeface="Verdana" panose="020B0604030504040204" pitchFamily="34" charset="0"/>
              </a:rPr>
              <a:t>中间层</a:t>
            </a:r>
            <a:r>
              <a:rPr lang="zh-CN" altLang="en-US" dirty="0">
                <a:solidFill>
                  <a:srgbClr val="000000"/>
                </a:solidFill>
                <a:latin typeface="Verdana" panose="020B0604030504040204" pitchFamily="34" charset="0"/>
              </a:rPr>
              <a:t>（也叫</a:t>
            </a:r>
            <a:r>
              <a:rPr lang="zh-CN" altLang="en-US" b="1" dirty="0">
                <a:solidFill>
                  <a:srgbClr val="000000"/>
                </a:solidFill>
                <a:latin typeface="Verdana" panose="020B0604030504040204" pitchFamily="34" charset="0"/>
              </a:rPr>
              <a:t>隐藏层</a:t>
            </a:r>
            <a:r>
              <a:rPr lang="zh-CN" altLang="en-US" dirty="0">
                <a:solidFill>
                  <a:srgbClr val="000000"/>
                </a:solidFill>
                <a:latin typeface="Verdana" panose="020B0604030504040204" pitchFamily="34" charset="0"/>
              </a:rPr>
              <a:t>）。输入层有</a:t>
            </a:r>
            <a:r>
              <a:rPr lang="en-US" altLang="zh-CN" dirty="0">
                <a:solidFill>
                  <a:srgbClr val="000000"/>
                </a:solidFill>
                <a:latin typeface="Verdana" panose="020B0604030504040204" pitchFamily="34" charset="0"/>
              </a:rPr>
              <a:t>3</a:t>
            </a:r>
            <a:r>
              <a:rPr lang="zh-CN" altLang="en-US" dirty="0">
                <a:solidFill>
                  <a:srgbClr val="000000"/>
                </a:solidFill>
                <a:latin typeface="宋体" panose="02010600030101010101" pitchFamily="2" charset="-122"/>
                <a:ea typeface="宋体" panose="02010600030101010101" pitchFamily="2" charset="-122"/>
              </a:rPr>
              <a:t>个输入</a:t>
            </a:r>
            <a:r>
              <a:rPr lang="zh-CN" altLang="en-US" dirty="0">
                <a:solidFill>
                  <a:srgbClr val="000000"/>
                </a:solidFill>
                <a:latin typeface="Verdana" panose="020B0604030504040204" pitchFamily="34" charset="0"/>
              </a:rPr>
              <a:t>单元，隐藏层有</a:t>
            </a:r>
            <a:r>
              <a:rPr lang="en-US" altLang="zh-CN" dirty="0">
                <a:solidFill>
                  <a:srgbClr val="000000"/>
                </a:solidFill>
                <a:latin typeface="Verdana" panose="020B0604030504040204" pitchFamily="34" charset="0"/>
              </a:rPr>
              <a:t>4</a:t>
            </a:r>
            <a:r>
              <a:rPr lang="zh-CN" altLang="en-US" dirty="0">
                <a:solidFill>
                  <a:srgbClr val="000000"/>
                </a:solidFill>
                <a:latin typeface="宋体" panose="02010600030101010101" pitchFamily="2" charset="-122"/>
                <a:ea typeface="宋体" panose="02010600030101010101" pitchFamily="2" charset="-122"/>
              </a:rPr>
              <a:t>个</a:t>
            </a:r>
            <a:r>
              <a:rPr lang="zh-CN" altLang="en-US" dirty="0">
                <a:solidFill>
                  <a:srgbClr val="000000"/>
                </a:solidFill>
                <a:latin typeface="Verdana" panose="020B0604030504040204" pitchFamily="34" charset="0"/>
              </a:rPr>
              <a:t>单元，输出层有</a:t>
            </a:r>
            <a:r>
              <a:rPr lang="en-US" altLang="zh-CN" dirty="0">
                <a:solidFill>
                  <a:srgbClr val="000000"/>
                </a:solidFill>
                <a:latin typeface="Verdana" panose="020B0604030504040204" pitchFamily="34" charset="0"/>
              </a:rPr>
              <a:t>2</a:t>
            </a:r>
            <a:r>
              <a:rPr lang="zh-CN" altLang="en-US" dirty="0">
                <a:solidFill>
                  <a:srgbClr val="000000"/>
                </a:solidFill>
                <a:latin typeface="宋体" panose="02010600030101010101" pitchFamily="2" charset="-122"/>
                <a:ea typeface="宋体" panose="02010600030101010101" pitchFamily="2" charset="-122"/>
              </a:rPr>
              <a:t>个</a:t>
            </a:r>
            <a:r>
              <a:rPr lang="zh-CN" altLang="en-US" dirty="0">
                <a:solidFill>
                  <a:srgbClr val="000000"/>
                </a:solidFill>
                <a:latin typeface="Verdana" panose="020B0604030504040204" pitchFamily="34" charset="0"/>
              </a:rPr>
              <a:t>单元。后文中，我们统一使用这种颜色来</a:t>
            </a:r>
            <a:r>
              <a:rPr lang="zh-CN" altLang="en-US" dirty="0">
                <a:solidFill>
                  <a:srgbClr val="FF0000"/>
                </a:solidFill>
                <a:latin typeface="Verdana" panose="020B0604030504040204" pitchFamily="34" charset="0"/>
              </a:rPr>
              <a:t>表达神经网络的结构</a:t>
            </a:r>
            <a:r>
              <a:rPr lang="zh-CN" altLang="en-US" dirty="0">
                <a:solidFill>
                  <a:srgbClr val="000000"/>
                </a:solidFill>
                <a:latin typeface="Verdana" panose="020B0604030504040204" pitchFamily="34" charset="0"/>
              </a:rPr>
              <a:t>。</a:t>
            </a:r>
          </a:p>
          <a:p>
            <a:br>
              <a:rPr lang="zh-CN" altLang="en-US" dirty="0"/>
            </a:br>
            <a:endParaRPr lang="zh-CN" altLang="en-US" dirty="0"/>
          </a:p>
        </p:txBody>
      </p:sp>
      <p:sp>
        <p:nvSpPr>
          <p:cNvPr id="3" name="Rectangle 1"/>
          <p:cNvSpPr>
            <a:spLocks noChangeArrowheads="1"/>
          </p:cNvSpPr>
          <p:nvPr/>
        </p:nvSpPr>
        <p:spPr bwMode="auto">
          <a:xfrm>
            <a:off x="-518416" y="609677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宋体" panose="02010600030101010101" pitchFamily="2" charset="-122"/>
                <a:ea typeface="宋体" panose="02010600030101010101" pitchFamily="2" charset="-122"/>
              </a:rPr>
              <a:t>  </a:t>
            </a:r>
            <a:endParaRPr kumimoji="0" lang="zh-CN"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图2 神经网络结构图</a:t>
            </a:r>
            <a:endParaRPr kumimoji="0" lang="zh-CN" altLang="zh-CN" sz="27700" b="0" i="0" u="none" strike="noStrike" cap="none" normalizeH="0" baseline="0" dirty="0">
              <a:ln>
                <a:noFill/>
              </a:ln>
              <a:solidFill>
                <a:srgbClr val="000000"/>
              </a:solidFill>
              <a:effectLst/>
              <a:latin typeface="宋体" panose="02010600030101010101" pitchFamily="2" charset="-122"/>
              <a:ea typeface="宋体" panose="02010600030101010101" pitchFamily="2" charset="-122"/>
            </a:endParaRPr>
          </a:p>
        </p:txBody>
      </p:sp>
      <p:pic>
        <p:nvPicPr>
          <p:cNvPr id="1026" name="Picture 2" descr="http://images2015.cnblogs.com/blog/673793/201512/673793-20151219151604318-155773728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0721" y="1831664"/>
            <a:ext cx="3133725" cy="4410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3610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rot="10800000" flipV="1">
            <a:off x="968617" y="665828"/>
            <a:ext cx="10141342" cy="255454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通过一个例子简单说明卷积神经网络的结构。假设我们需要识别一幅彩色图像，这幅图像具有四个通道 </a:t>
            </a:r>
            <a:r>
              <a:rPr kumimoji="0" lang="zh-CN" altLang="zh-CN" sz="2000" b="0" i="0" u="none" strike="noStrike" cap="none" normalizeH="0" baseline="0" dirty="0">
                <a:ln>
                  <a:noFill/>
                </a:ln>
                <a:solidFill>
                  <a:srgbClr val="3F3F3F"/>
                </a:solidFill>
                <a:effectLst/>
                <a:latin typeface="Arial" panose="020B0604020202020204" pitchFamily="34" charset="0"/>
                <a:ea typeface="MathJax_Math-italic"/>
              </a:rPr>
              <a:t>ARGB</a:t>
            </a:r>
            <a:r>
              <a:rPr kumimoji="0" lang="zh-CN" altLang="zh-CN" sz="2000"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 （透明度和红绿蓝，对应了四幅相同大小的图像），假设卷积核大小为 </a:t>
            </a:r>
            <a:r>
              <a:rPr kumimoji="0" lang="zh-CN" altLang="zh-CN" sz="2000" b="0" i="0" u="none" strike="noStrike" cap="none" normalizeH="0" baseline="0" dirty="0">
                <a:ln>
                  <a:noFill/>
                </a:ln>
                <a:solidFill>
                  <a:srgbClr val="3F3F3F"/>
                </a:solidFill>
                <a:effectLst/>
                <a:latin typeface="Arial" panose="020B0604020202020204" pitchFamily="34" charset="0"/>
                <a:ea typeface="MathJax_Main"/>
              </a:rPr>
              <a:t>3∗3</a:t>
            </a:r>
            <a:r>
              <a:rPr kumimoji="0" lang="zh-CN" altLang="zh-CN" sz="2000"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 共使用100个卷积核</a:t>
            </a:r>
            <a:r>
              <a:rPr kumimoji="0" lang="zh-CN" altLang="zh-CN" sz="2000" b="0" i="0" u="none" strike="noStrike" cap="none" normalizeH="0" baseline="0" dirty="0">
                <a:ln>
                  <a:noFill/>
                </a:ln>
                <a:solidFill>
                  <a:srgbClr val="3F3F3F"/>
                </a:solidFill>
                <a:effectLst/>
                <a:latin typeface="Arial" panose="020B0604020202020204" pitchFamily="34" charset="0"/>
                <a:ea typeface="MathJax_Math-italic"/>
              </a:rPr>
              <a:t>w</a:t>
            </a:r>
            <a:r>
              <a:rPr kumimoji="0" lang="zh-CN" altLang="zh-CN" sz="2000" b="0" i="0" u="none" strike="noStrike" cap="none" normalizeH="0" baseline="0" dirty="0">
                <a:ln>
                  <a:noFill/>
                </a:ln>
                <a:solidFill>
                  <a:srgbClr val="3F3F3F"/>
                </a:solidFill>
                <a:effectLst/>
                <a:latin typeface="Arial" panose="020B0604020202020204" pitchFamily="34" charset="0"/>
                <a:ea typeface="MathJax_Main"/>
              </a:rPr>
              <a:t>1</a:t>
            </a:r>
            <a:r>
              <a:rPr kumimoji="0" lang="zh-CN" altLang="zh-CN" sz="2000"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到</a:t>
            </a:r>
            <a:r>
              <a:rPr kumimoji="0" lang="zh-CN" altLang="zh-CN" sz="2000" b="0" i="0" u="none" strike="noStrike" cap="none" normalizeH="0" baseline="0" dirty="0">
                <a:ln>
                  <a:noFill/>
                </a:ln>
                <a:solidFill>
                  <a:srgbClr val="3F3F3F"/>
                </a:solidFill>
                <a:effectLst/>
                <a:latin typeface="Arial" panose="020B0604020202020204" pitchFamily="34" charset="0"/>
                <a:ea typeface="MathJax_Math-italic"/>
              </a:rPr>
              <a:t>w</a:t>
            </a:r>
            <a:r>
              <a:rPr kumimoji="0" lang="zh-CN" altLang="zh-CN" sz="2000" b="0" i="0" u="none" strike="noStrike" cap="none" normalizeH="0" baseline="0" dirty="0">
                <a:ln>
                  <a:noFill/>
                </a:ln>
                <a:solidFill>
                  <a:srgbClr val="3F3F3F"/>
                </a:solidFill>
                <a:effectLst/>
                <a:latin typeface="Arial" panose="020B0604020202020204" pitchFamily="34" charset="0"/>
                <a:ea typeface="MathJax_Main"/>
              </a:rPr>
              <a:t>100</a:t>
            </a:r>
            <a:r>
              <a:rPr kumimoji="0" lang="zh-CN" altLang="zh-CN" sz="2000"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（从直觉来看，每个卷积核应该学习到不同的结构特征）。用</a:t>
            </a:r>
            <a:r>
              <a:rPr kumimoji="0" lang="zh-CN" altLang="zh-CN" sz="2000" b="0" i="0" u="none" strike="noStrike" cap="none" normalizeH="0" baseline="0" dirty="0">
                <a:ln>
                  <a:noFill/>
                </a:ln>
                <a:solidFill>
                  <a:srgbClr val="3F3F3F"/>
                </a:solidFill>
                <a:effectLst/>
                <a:latin typeface="Arial" panose="020B0604020202020204" pitchFamily="34" charset="0"/>
                <a:ea typeface="MathJax_Math-italic"/>
              </a:rPr>
              <a:t>w</a:t>
            </a:r>
            <a:r>
              <a:rPr kumimoji="0" lang="zh-CN" altLang="zh-CN" sz="2000" b="0" i="0" u="none" strike="noStrike" cap="none" normalizeH="0" baseline="0" dirty="0">
                <a:ln>
                  <a:noFill/>
                </a:ln>
                <a:solidFill>
                  <a:srgbClr val="3F3F3F"/>
                </a:solidFill>
                <a:effectLst/>
                <a:latin typeface="Arial" panose="020B0604020202020204" pitchFamily="34" charset="0"/>
                <a:ea typeface="MathJax_Main"/>
              </a:rPr>
              <a:t>1</a:t>
            </a:r>
            <a:r>
              <a:rPr kumimoji="0" lang="zh-CN" altLang="zh-CN" sz="2000"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在ARGB图像上进行卷积操作，可以得到隐含层的第一幅图像；这幅隐含层图像左上角第一个像素是四幅输入图像左上角 </a:t>
            </a:r>
            <a:r>
              <a:rPr kumimoji="0" lang="zh-CN" altLang="zh-CN" sz="2000" b="0" i="0" u="none" strike="noStrike" cap="none" normalizeH="0" baseline="0" dirty="0">
                <a:ln>
                  <a:noFill/>
                </a:ln>
                <a:solidFill>
                  <a:srgbClr val="3F3F3F"/>
                </a:solidFill>
                <a:effectLst/>
                <a:latin typeface="Arial" panose="020B0604020202020204" pitchFamily="34" charset="0"/>
                <a:ea typeface="MathJax_Main"/>
              </a:rPr>
              <a:t>3∗3</a:t>
            </a:r>
            <a:r>
              <a:rPr kumimoji="0" lang="zh-CN" altLang="zh-CN" sz="2000"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 区域内像素的加权求和，以此类推。同理，算上其他卷积核，隐含层对应100幅“图像”。每幅图像对是对原始图像中不同特征的响应。按照这样的结构继续传递下去。</a:t>
            </a:r>
            <a:r>
              <a:rPr kumimoji="0" lang="zh-CN" altLang="zh-CN" sz="2000" b="0" i="0" u="none" strike="noStrike" cap="none" normalizeH="0" baseline="0" dirty="0">
                <a:ln>
                  <a:noFill/>
                </a:ln>
                <a:solidFill>
                  <a:srgbClr val="3F3F3F"/>
                </a:solidFill>
                <a:effectLst/>
                <a:latin typeface="Arial" panose="020B0604020202020204" pitchFamily="34" charset="0"/>
                <a:ea typeface="MathJax_Math-italic"/>
              </a:rPr>
              <a:t>CNN</a:t>
            </a:r>
            <a:r>
              <a:rPr kumimoji="0" lang="zh-CN" altLang="zh-CN" sz="2000"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中还有 </a:t>
            </a:r>
            <a:r>
              <a:rPr kumimoji="0" lang="zh-CN" altLang="zh-CN" sz="2000" b="1"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max-pooling</a:t>
            </a:r>
            <a:r>
              <a:rPr kumimoji="0" lang="zh-CN" altLang="zh-CN" sz="2000"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 等操作进一步提高鲁棒性。</a:t>
            </a:r>
            <a:r>
              <a:rPr kumimoji="0" lang="zh-CN" altLang="zh-CN" sz="2000" b="0" i="0" u="none" strike="noStrike" cap="none" normalizeH="0" baseline="0" dirty="0">
                <a:ln>
                  <a:noFill/>
                </a:ln>
                <a:solidFill>
                  <a:schemeClr val="tx1"/>
                </a:solidFill>
                <a:effectLst/>
                <a:latin typeface="Arial" panose="020B0604020202020204" pitchFamily="34" charset="0"/>
              </a:rPr>
              <a:t> </a:t>
            </a:r>
          </a:p>
        </p:txBody>
      </p:sp>
      <p:sp>
        <p:nvSpPr>
          <p:cNvPr id="3" name="矩形 2"/>
          <p:cNvSpPr/>
          <p:nvPr/>
        </p:nvSpPr>
        <p:spPr>
          <a:xfrm>
            <a:off x="1059179" y="3692158"/>
            <a:ext cx="10050779" cy="1477328"/>
          </a:xfrm>
          <a:prstGeom prst="rect">
            <a:avLst/>
          </a:prstGeom>
        </p:spPr>
        <p:txBody>
          <a:bodyPr wrap="square">
            <a:spAutoFit/>
          </a:bodyPr>
          <a:lstStyle/>
          <a:p>
            <a:r>
              <a:rPr lang="zh-CN" altLang="en-US" dirty="0">
                <a:latin typeface="华文宋体" panose="02010600040101010101" pitchFamily="2" charset="-122"/>
                <a:ea typeface="华文宋体" panose="02010600040101010101" pitchFamily="2" charset="-122"/>
              </a:rPr>
              <a:t>我们注意到，对于图像，如果没有卷积操作，学习的参数量是灾难级的。</a:t>
            </a:r>
            <a:r>
              <a:rPr lang="en-US" altLang="zh-CN" dirty="0">
                <a:latin typeface="华文宋体" panose="02010600040101010101" pitchFamily="2" charset="-122"/>
                <a:ea typeface="华文宋体" panose="02010600040101010101" pitchFamily="2" charset="-122"/>
              </a:rPr>
              <a:t>CNN</a:t>
            </a:r>
            <a:r>
              <a:rPr lang="zh-CN" altLang="en-US" dirty="0">
                <a:latin typeface="华文宋体" panose="02010600040101010101" pitchFamily="2" charset="-122"/>
                <a:ea typeface="华文宋体" panose="02010600040101010101" pitchFamily="2" charset="-122"/>
              </a:rPr>
              <a:t>之所以用于图像识别，正是由于</a:t>
            </a:r>
            <a:r>
              <a:rPr lang="en-US" altLang="zh-CN" dirty="0">
                <a:latin typeface="华文宋体" panose="02010600040101010101" pitchFamily="2" charset="-122"/>
                <a:ea typeface="华文宋体" panose="02010600040101010101" pitchFamily="2" charset="-122"/>
              </a:rPr>
              <a:t>CNN</a:t>
            </a:r>
            <a:r>
              <a:rPr lang="zh-CN" altLang="en-US" dirty="0">
                <a:latin typeface="华文宋体" panose="02010600040101010101" pitchFamily="2" charset="-122"/>
                <a:ea typeface="华文宋体" panose="02010600040101010101" pitchFamily="2" charset="-122"/>
              </a:rPr>
              <a:t>模型限制了参数的个数并挖掘了局部结构的这个特点。顺着同样的思路，利用语音语谱结构中的局部信息，</a:t>
            </a:r>
            <a:r>
              <a:rPr lang="en-US" altLang="zh-CN" dirty="0">
                <a:latin typeface="华文宋体" panose="02010600040101010101" pitchFamily="2" charset="-122"/>
                <a:ea typeface="华文宋体" panose="02010600040101010101" pitchFamily="2" charset="-122"/>
              </a:rPr>
              <a:t>CNN</a:t>
            </a:r>
            <a:r>
              <a:rPr lang="zh-CN" altLang="en-US" dirty="0">
                <a:latin typeface="华文宋体" panose="02010600040101010101" pitchFamily="2" charset="-122"/>
                <a:ea typeface="华文宋体" panose="02010600040101010101" pitchFamily="2" charset="-122"/>
              </a:rPr>
              <a:t>照样能应用在语音识别中。</a:t>
            </a:r>
            <a:r>
              <a:rPr lang="zh-CN" altLang="en-US" b="1" dirty="0">
                <a:solidFill>
                  <a:srgbClr val="3F3F3F"/>
                </a:solidFill>
                <a:latin typeface="华文宋体" panose="02010600040101010101" pitchFamily="2" charset="-122"/>
                <a:ea typeface="华文宋体" panose="02010600040101010101" pitchFamily="2" charset="-122"/>
              </a:rPr>
              <a:t>在普通的全连接网络或</a:t>
            </a:r>
            <a:r>
              <a:rPr lang="en-US" altLang="zh-CN" b="1" dirty="0">
                <a:solidFill>
                  <a:srgbClr val="3F3F3F"/>
                </a:solidFill>
                <a:latin typeface="华文宋体" panose="02010600040101010101" pitchFamily="2" charset="-122"/>
                <a:ea typeface="华文宋体" panose="02010600040101010101" pitchFamily="2" charset="-122"/>
              </a:rPr>
              <a:t>CNN</a:t>
            </a:r>
            <a:r>
              <a:rPr lang="zh-CN" altLang="en-US" b="1" dirty="0">
                <a:solidFill>
                  <a:srgbClr val="3F3F3F"/>
                </a:solidFill>
                <a:latin typeface="华文宋体" panose="02010600040101010101" pitchFamily="2" charset="-122"/>
                <a:ea typeface="华文宋体" panose="02010600040101010101" pitchFamily="2" charset="-122"/>
              </a:rPr>
              <a:t>中，每层神经元的信号只能向上一层传播，样本的处理在各个时刻独立，因此又被成为前向神经网络</a:t>
            </a:r>
            <a:r>
              <a:rPr lang="en-US" altLang="zh-CN" b="1" dirty="0">
                <a:solidFill>
                  <a:srgbClr val="3F3F3F"/>
                </a:solidFill>
                <a:latin typeface="华文宋体" panose="02010600040101010101" pitchFamily="2" charset="-122"/>
                <a:ea typeface="华文宋体" panose="02010600040101010101" pitchFamily="2" charset="-122"/>
              </a:rPr>
              <a:t>(Feed-forward Neural Networks)</a:t>
            </a:r>
            <a:r>
              <a:rPr lang="zh-CN" altLang="en-US" b="1" dirty="0">
                <a:solidFill>
                  <a:srgbClr val="3F3F3F"/>
                </a:solidFill>
                <a:latin typeface="华文宋体" panose="02010600040101010101" pitchFamily="2" charset="-122"/>
                <a:ea typeface="华文宋体" panose="02010600040101010101" pitchFamily="2" charset="-122"/>
              </a:rPr>
              <a:t>。</a:t>
            </a:r>
            <a:endParaRPr lang="zh-CN" altLang="en-US" b="1" dirty="0">
              <a:latin typeface="华文宋体" panose="02010600040101010101" pitchFamily="2" charset="-122"/>
              <a:ea typeface="华文宋体" panose="02010600040101010101" pitchFamily="2" charset="-122"/>
            </a:endParaRPr>
          </a:p>
        </p:txBody>
      </p:sp>
    </p:spTree>
    <p:extLst>
      <p:ext uri="{BB962C8B-B14F-4D97-AF65-F5344CB8AC3E}">
        <p14:creationId xmlns:p14="http://schemas.microsoft.com/office/powerpoint/2010/main" val="31282992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48510" y="466844"/>
            <a:ext cx="3276859" cy="369332"/>
          </a:xfrm>
          <a:prstGeom prst="rect">
            <a:avLst/>
          </a:prstGeom>
        </p:spPr>
        <p:txBody>
          <a:bodyPr wrap="none">
            <a:spAutoFit/>
          </a:bodyPr>
          <a:lstStyle/>
          <a:p>
            <a:r>
              <a:rPr lang="en-US" altLang="zh-CN" b="1" dirty="0">
                <a:solidFill>
                  <a:srgbClr val="3F3F3F"/>
                </a:solidFill>
                <a:latin typeface="microsoft yahei" panose="020B0503020204020204" pitchFamily="34" charset="-122"/>
                <a:ea typeface="microsoft yahei" panose="020B0503020204020204" pitchFamily="34" charset="-122"/>
              </a:rPr>
              <a:t>RNN</a:t>
            </a:r>
            <a:r>
              <a:rPr lang="zh-CN" altLang="en-US" b="1" dirty="0">
                <a:solidFill>
                  <a:srgbClr val="3F3F3F"/>
                </a:solidFill>
                <a:latin typeface="microsoft yahei" panose="020B0503020204020204" pitchFamily="34" charset="-122"/>
                <a:ea typeface="microsoft yahei" panose="020B0503020204020204" pitchFamily="34" charset="-122"/>
              </a:rPr>
              <a:t>（循环神经网络）的出现</a:t>
            </a:r>
            <a:endParaRPr lang="zh-CN" altLang="en-US" b="0" i="0" dirty="0">
              <a:solidFill>
                <a:srgbClr val="3F3F3F"/>
              </a:solidFill>
              <a:effectLst/>
              <a:latin typeface="microsoft yahei" panose="020B0503020204020204" pitchFamily="34" charset="-122"/>
              <a:ea typeface="microsoft yahei" panose="020B0503020204020204" pitchFamily="34" charset="-122"/>
            </a:endParaRPr>
          </a:p>
        </p:txBody>
      </p:sp>
      <p:sp>
        <p:nvSpPr>
          <p:cNvPr id="4" name="Rectangle 2"/>
          <p:cNvSpPr>
            <a:spLocks noChangeArrowheads="1"/>
          </p:cNvSpPr>
          <p:nvPr/>
        </p:nvSpPr>
        <p:spPr bwMode="auto">
          <a:xfrm rot="10800000" flipV="1">
            <a:off x="548510" y="928978"/>
            <a:ext cx="10767190" cy="120032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FF0000"/>
                </a:solidFill>
                <a:effectLst/>
                <a:latin typeface="Arial" panose="020B0604020202020204" pitchFamily="34" charset="0"/>
                <a:ea typeface="microsoft yahei" panose="020B0503020204020204" pitchFamily="34" charset="-122"/>
              </a:rPr>
              <a:t>全连接的DNN还存在着另一个问题——无法对时间序列上的变化进行建模</a:t>
            </a:r>
            <a:r>
              <a:rPr kumimoji="0" lang="zh-CN" altLang="zh-CN"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。然而，样本出现的时间顺序对于自然语言处理、语音识别、手写体识别等应用非常重要。</a:t>
            </a:r>
            <a:r>
              <a:rPr kumimoji="0" lang="zh-CN" altLang="zh-CN" b="1"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对了适应这种需求，就出现了另一种神经网络结构——循环神经网络RNN。</a:t>
            </a:r>
            <a:r>
              <a:rPr kumimoji="0" lang="zh-CN" altLang="zh-CN"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而在RNN中，神经元的输出可以在下一个时间戳直接作用到自身，即第i层神经元在m时刻的输入，除了</a:t>
            </a:r>
            <a:r>
              <a:rPr kumimoji="0" lang="zh-CN" altLang="zh-CN" b="0" i="0" u="none" strike="noStrike" cap="none" normalizeH="0" baseline="0" dirty="0">
                <a:ln>
                  <a:noFill/>
                </a:ln>
                <a:solidFill>
                  <a:srgbClr val="3F3F3F"/>
                </a:solidFill>
                <a:effectLst/>
                <a:latin typeface="Arial" panose="020B0604020202020204" pitchFamily="34" charset="0"/>
                <a:ea typeface="STIXGeneral"/>
              </a:rPr>
              <a:t>（</a:t>
            </a:r>
            <a:r>
              <a:rPr kumimoji="0" lang="zh-CN" altLang="zh-CN" b="0" i="0" u="none" strike="noStrike" cap="none" normalizeH="0" baseline="0" dirty="0">
                <a:ln>
                  <a:noFill/>
                </a:ln>
                <a:solidFill>
                  <a:srgbClr val="3F3F3F"/>
                </a:solidFill>
                <a:effectLst/>
                <a:latin typeface="Arial" panose="020B0604020202020204" pitchFamily="34" charset="0"/>
                <a:ea typeface="MathJax_Math-italic"/>
              </a:rPr>
              <a:t>i</a:t>
            </a:r>
            <a:r>
              <a:rPr kumimoji="0" lang="zh-CN" altLang="zh-CN" b="0" i="0" u="none" strike="noStrike" cap="none" normalizeH="0" baseline="0" dirty="0">
                <a:ln>
                  <a:noFill/>
                </a:ln>
                <a:solidFill>
                  <a:srgbClr val="3F3F3F"/>
                </a:solidFill>
                <a:effectLst/>
                <a:latin typeface="Arial" panose="020B0604020202020204" pitchFamily="34" charset="0"/>
                <a:ea typeface="MathJax_Main"/>
              </a:rPr>
              <a:t>−1</a:t>
            </a:r>
            <a:r>
              <a:rPr kumimoji="0" lang="zh-CN" altLang="zh-CN" b="0" i="0" u="none" strike="noStrike" cap="none" normalizeH="0" baseline="0" dirty="0">
                <a:ln>
                  <a:noFill/>
                </a:ln>
                <a:solidFill>
                  <a:srgbClr val="3F3F3F"/>
                </a:solidFill>
                <a:effectLst/>
                <a:latin typeface="Arial" panose="020B0604020202020204" pitchFamily="34" charset="0"/>
                <a:ea typeface="STIXGeneral"/>
              </a:rPr>
              <a:t>）</a:t>
            </a:r>
            <a:r>
              <a:rPr kumimoji="0" lang="zh-CN" altLang="zh-CN"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层神经元在该时刻的输出外，还包括其自身在</a:t>
            </a:r>
            <a:r>
              <a:rPr kumimoji="0" lang="zh-CN" altLang="zh-CN" b="0" i="0" u="none" strike="noStrike" cap="none" normalizeH="0" baseline="0" dirty="0">
                <a:ln>
                  <a:noFill/>
                </a:ln>
                <a:solidFill>
                  <a:srgbClr val="3F3F3F"/>
                </a:solidFill>
                <a:effectLst/>
                <a:latin typeface="Arial" panose="020B0604020202020204" pitchFamily="34" charset="0"/>
                <a:ea typeface="STIXGeneral"/>
              </a:rPr>
              <a:t>（</a:t>
            </a:r>
            <a:r>
              <a:rPr kumimoji="0" lang="zh-CN" altLang="zh-CN" b="0" i="0" u="none" strike="noStrike" cap="none" normalizeH="0" baseline="0" dirty="0">
                <a:ln>
                  <a:noFill/>
                </a:ln>
                <a:solidFill>
                  <a:srgbClr val="3F3F3F"/>
                </a:solidFill>
                <a:effectLst/>
                <a:latin typeface="Arial" panose="020B0604020202020204" pitchFamily="34" charset="0"/>
                <a:ea typeface="MathJax_Math-italic"/>
              </a:rPr>
              <a:t>m</a:t>
            </a:r>
            <a:r>
              <a:rPr kumimoji="0" lang="zh-CN" altLang="zh-CN" b="0" i="0" u="none" strike="noStrike" cap="none" normalizeH="0" baseline="0" dirty="0">
                <a:ln>
                  <a:noFill/>
                </a:ln>
                <a:solidFill>
                  <a:srgbClr val="3F3F3F"/>
                </a:solidFill>
                <a:effectLst/>
                <a:latin typeface="Arial" panose="020B0604020202020204" pitchFamily="34" charset="0"/>
                <a:ea typeface="MathJax_Main"/>
              </a:rPr>
              <a:t>−1</a:t>
            </a:r>
            <a:r>
              <a:rPr kumimoji="0" lang="zh-CN" altLang="zh-CN" b="0" i="0" u="none" strike="noStrike" cap="none" normalizeH="0" baseline="0" dirty="0">
                <a:ln>
                  <a:noFill/>
                </a:ln>
                <a:solidFill>
                  <a:srgbClr val="3F3F3F"/>
                </a:solidFill>
                <a:effectLst/>
                <a:latin typeface="Arial" panose="020B0604020202020204" pitchFamily="34" charset="0"/>
                <a:ea typeface="STIXGeneral"/>
              </a:rPr>
              <a:t>）</a:t>
            </a:r>
            <a:r>
              <a:rPr kumimoji="0" lang="zh-CN" altLang="zh-CN"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时刻的输出。</a:t>
            </a:r>
            <a:r>
              <a:rPr kumimoji="0" lang="zh-CN" altLang="zh-CN" b="0" i="0" u="none" strike="noStrike" cap="none" normalizeH="0" baseline="0" dirty="0">
                <a:ln>
                  <a:noFill/>
                </a:ln>
                <a:solidFill>
                  <a:schemeClr val="tx1"/>
                </a:solidFill>
                <a:effectLst/>
                <a:latin typeface="Arial" panose="020B0604020202020204" pitchFamily="34" charset="0"/>
              </a:rPr>
              <a:t> </a:t>
            </a:r>
          </a:p>
        </p:txBody>
      </p:sp>
      <p:sp>
        <p:nvSpPr>
          <p:cNvPr id="5" name="Rectangle 3"/>
          <p:cNvSpPr>
            <a:spLocks noChangeArrowheads="1"/>
          </p:cNvSpPr>
          <p:nvPr/>
        </p:nvSpPr>
        <p:spPr bwMode="auto">
          <a:xfrm rot="10800000" flipV="1">
            <a:off x="548510" y="2222139"/>
            <a:ext cx="10767190"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RNN可以看成一个在时间上传递的神经网络，它的深度是时间的长度！正如我们上面所说，</a:t>
            </a:r>
            <a:r>
              <a:rPr kumimoji="0" lang="zh-CN" altLang="zh-CN" b="1"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“梯度消失”现象又要出现了，只不过这次发生在时间轴上</a:t>
            </a:r>
            <a:r>
              <a:rPr kumimoji="0" lang="zh-CN" altLang="zh-CN"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。对于</a:t>
            </a:r>
            <a:r>
              <a:rPr kumimoji="0" lang="zh-CN" altLang="zh-CN" b="0" i="0" u="none" strike="noStrike" cap="none" normalizeH="0" baseline="0" dirty="0">
                <a:ln>
                  <a:noFill/>
                </a:ln>
                <a:solidFill>
                  <a:srgbClr val="3F3F3F"/>
                </a:solidFill>
                <a:effectLst/>
                <a:latin typeface="Arial" panose="020B0604020202020204" pitchFamily="34" charset="0"/>
                <a:ea typeface="MathJax_Math-italic"/>
              </a:rPr>
              <a:t>t</a:t>
            </a:r>
            <a:r>
              <a:rPr kumimoji="0" lang="zh-CN" altLang="zh-CN" b="0" i="0" u="none" strike="noStrike" cap="none" normalizeH="0" baseline="0" dirty="0">
                <a:ln>
                  <a:noFill/>
                </a:ln>
                <a:solidFill>
                  <a:srgbClr val="3F3F3F"/>
                </a:solidFill>
                <a:effectLst/>
                <a:latin typeface="Arial" panose="020B0604020202020204" pitchFamily="34" charset="0"/>
                <a:ea typeface="microsoft yahei" panose="020B0503020204020204" pitchFamily="34" charset="-122"/>
              </a:rPr>
              <a:t>时刻来说，它产生的梯度在时间轴上向历史传播几层之后就消失了，根本就无法影响太遥远的过去。因此，之前说“所有历史”共同作用只是理想的情况，在实际中，这种影响也就只能维持若干个时间戳。</a:t>
            </a:r>
            <a:r>
              <a:rPr kumimoji="0" lang="zh-CN" altLang="zh-CN" b="0" i="0" u="none" strike="noStrike" cap="none" normalizeH="0" baseline="0" dirty="0">
                <a:ln>
                  <a:noFill/>
                </a:ln>
                <a:solidFill>
                  <a:srgbClr val="FF0000"/>
                </a:solidFill>
                <a:effectLst/>
                <a:latin typeface="Arial" panose="020B0604020202020204" pitchFamily="34" charset="0"/>
                <a:ea typeface="microsoft yahei" panose="020B0503020204020204" pitchFamily="34" charset="-122"/>
              </a:rPr>
              <a:t>为了解决时间上的梯度消失，机器学习领域发展出了长短时记忆单元 </a:t>
            </a:r>
            <a:r>
              <a:rPr kumimoji="0" lang="zh-CN" altLang="zh-CN" b="1" i="0" u="none" strike="noStrike" cap="none" normalizeH="0" baseline="0" dirty="0">
                <a:ln>
                  <a:noFill/>
                </a:ln>
                <a:solidFill>
                  <a:srgbClr val="FF0000"/>
                </a:solidFill>
                <a:effectLst/>
                <a:latin typeface="Arial" panose="020B0604020202020204" pitchFamily="34" charset="0"/>
                <a:ea typeface="microsoft yahei" panose="020B0503020204020204" pitchFamily="34" charset="-122"/>
              </a:rPr>
              <a:t>LSTM</a:t>
            </a:r>
            <a:r>
              <a:rPr kumimoji="0" lang="zh-CN" altLang="zh-CN" b="0" i="0" u="none" strike="noStrike" cap="none" normalizeH="0" baseline="0" dirty="0">
                <a:ln>
                  <a:noFill/>
                </a:ln>
                <a:solidFill>
                  <a:srgbClr val="FF0000"/>
                </a:solidFill>
                <a:effectLst/>
                <a:latin typeface="Arial" panose="020B0604020202020204" pitchFamily="34" charset="0"/>
                <a:ea typeface="microsoft yahei" panose="020B0503020204020204" pitchFamily="34" charset="-122"/>
              </a:rPr>
              <a:t>，通过门的开关实现时间上记忆功能，并防止梯度消失</a:t>
            </a:r>
            <a:r>
              <a:rPr kumimoji="0" lang="zh-CN" altLang="zh-CN" b="0" i="0" u="none" strike="noStrike" cap="none" normalizeH="0" baseline="0" dirty="0">
                <a:ln>
                  <a:noFill/>
                </a:ln>
                <a:solidFill>
                  <a:schemeClr val="tx1"/>
                </a:solidFill>
                <a:effectLst/>
                <a:latin typeface="Arial" panose="020B0604020202020204" pitchFamily="34" charset="0"/>
              </a:rPr>
              <a:t> </a:t>
            </a:r>
            <a:endParaRPr kumimoji="0" lang="en-US" altLang="zh-CN" b="0" i="0" u="none" strike="noStrike" cap="none" normalizeH="0" baseline="0" dirty="0">
              <a:ln>
                <a:noFill/>
              </a:ln>
              <a:solidFill>
                <a:schemeClr val="tx1"/>
              </a:solidFill>
              <a:effectLst/>
              <a:latin typeface="Arial" panose="020B0604020202020204" pitchFamily="34" charset="0"/>
            </a:endParaRPr>
          </a:p>
          <a:p>
            <a:pPr lvl="0"/>
            <a:r>
              <a:rPr lang="en-US" altLang="zh-CN" dirty="0"/>
              <a:t>R</a:t>
            </a:r>
            <a:r>
              <a:rPr lang="en-US" altLang="zh-CN" b="1" dirty="0"/>
              <a:t>NN</a:t>
            </a:r>
            <a:r>
              <a:rPr lang="zh-CN" altLang="en-US" b="1" dirty="0"/>
              <a:t>的重要特性是可以处理不定长的输入，得到一定的输出</a:t>
            </a:r>
            <a:r>
              <a:rPr lang="zh-CN" altLang="en-US" dirty="0"/>
              <a:t>。当你的输入可长可短， 比如训练翻译模型的时候， 你的句子长度都不固定，你是无法像一个训练固定像素的图像那样用</a:t>
            </a:r>
            <a:r>
              <a:rPr lang="en-US" altLang="zh-CN" dirty="0"/>
              <a:t>CNN</a:t>
            </a:r>
            <a:r>
              <a:rPr lang="zh-CN" altLang="en-US" dirty="0"/>
              <a:t>搞定的。而利用</a:t>
            </a:r>
            <a:r>
              <a:rPr lang="en-US" altLang="zh-CN" dirty="0"/>
              <a:t>RNN</a:t>
            </a:r>
            <a:r>
              <a:rPr lang="zh-CN" altLang="en-US" dirty="0"/>
              <a:t>的循环特性可以轻松搞定</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6" name="矩形 5"/>
          <p:cNvSpPr/>
          <p:nvPr/>
        </p:nvSpPr>
        <p:spPr>
          <a:xfrm>
            <a:off x="479930" y="4716125"/>
            <a:ext cx="10904350" cy="2031325"/>
          </a:xfrm>
          <a:prstGeom prst="rect">
            <a:avLst/>
          </a:prstGeom>
        </p:spPr>
        <p:txBody>
          <a:bodyPr wrap="square">
            <a:spAutoFit/>
          </a:bodyPr>
          <a:lstStyle/>
          <a:p>
            <a:r>
              <a:rPr lang="zh-CN" altLang="en-US" b="1" dirty="0">
                <a:solidFill>
                  <a:srgbClr val="3F3F3F"/>
                </a:solidFill>
                <a:latin typeface="microsoft yahei" panose="020B0503020204020204" pitchFamily="34" charset="-122"/>
                <a:ea typeface="microsoft yahei" panose="020B0503020204020204" pitchFamily="34" charset="-122"/>
              </a:rPr>
              <a:t>总结：</a:t>
            </a:r>
            <a:endParaRPr lang="en-US" altLang="zh-CN" b="1" dirty="0">
              <a:solidFill>
                <a:srgbClr val="3F3F3F"/>
              </a:solidFill>
              <a:latin typeface="microsoft yahei" panose="020B0503020204020204" pitchFamily="34" charset="-122"/>
              <a:ea typeface="microsoft yahei" panose="020B0503020204020204" pitchFamily="34" charset="-122"/>
            </a:endParaRPr>
          </a:p>
          <a:p>
            <a:r>
              <a:rPr lang="zh-CN" altLang="en-US" b="1" dirty="0">
                <a:solidFill>
                  <a:srgbClr val="3F3F3F"/>
                </a:solidFill>
                <a:latin typeface="microsoft yahei" panose="020B0503020204020204" pitchFamily="34" charset="-122"/>
                <a:ea typeface="microsoft yahei" panose="020B0503020204020204" pitchFamily="34" charset="-122"/>
              </a:rPr>
              <a:t>不论是那种网络，他们在实际应用中常常都混合着使用，比如</a:t>
            </a:r>
            <a:r>
              <a:rPr lang="en-US" altLang="zh-CN" b="1" dirty="0">
                <a:solidFill>
                  <a:srgbClr val="3F3F3F"/>
                </a:solidFill>
                <a:latin typeface="microsoft yahei" panose="020B0503020204020204" pitchFamily="34" charset="-122"/>
                <a:ea typeface="microsoft yahei" panose="020B0503020204020204" pitchFamily="34" charset="-122"/>
              </a:rPr>
              <a:t>CNN</a:t>
            </a:r>
            <a:r>
              <a:rPr lang="zh-CN" altLang="en-US" b="1" dirty="0">
                <a:solidFill>
                  <a:srgbClr val="3F3F3F"/>
                </a:solidFill>
                <a:latin typeface="microsoft yahei" panose="020B0503020204020204" pitchFamily="34" charset="-122"/>
                <a:ea typeface="microsoft yahei" panose="020B0503020204020204" pitchFamily="34" charset="-122"/>
              </a:rPr>
              <a:t>和</a:t>
            </a:r>
            <a:r>
              <a:rPr lang="en-US" altLang="zh-CN" b="1" dirty="0">
                <a:solidFill>
                  <a:srgbClr val="3F3F3F"/>
                </a:solidFill>
                <a:latin typeface="microsoft yahei" panose="020B0503020204020204" pitchFamily="34" charset="-122"/>
                <a:ea typeface="microsoft yahei" panose="020B0503020204020204" pitchFamily="34" charset="-122"/>
              </a:rPr>
              <a:t>RNN</a:t>
            </a:r>
            <a:r>
              <a:rPr lang="zh-CN" altLang="en-US" b="1" dirty="0">
                <a:solidFill>
                  <a:srgbClr val="3F3F3F"/>
                </a:solidFill>
                <a:latin typeface="microsoft yahei" panose="020B0503020204020204" pitchFamily="34" charset="-122"/>
                <a:ea typeface="microsoft yahei" panose="020B0503020204020204" pitchFamily="34" charset="-122"/>
              </a:rPr>
              <a:t>在上层输出之前往往会接上全连接层，很难说某个网络到底属于哪个类别。</a:t>
            </a:r>
            <a:endParaRPr lang="en-US" altLang="zh-CN" b="1" dirty="0">
              <a:solidFill>
                <a:srgbClr val="3F3F3F"/>
              </a:solidFill>
              <a:latin typeface="microsoft yahei" panose="020B0503020204020204" pitchFamily="34" charset="-122"/>
              <a:ea typeface="microsoft yahei" panose="020B0503020204020204" pitchFamily="34" charset="-122"/>
            </a:endParaRPr>
          </a:p>
          <a:p>
            <a:endParaRPr lang="en-US" altLang="zh-CN" b="1" dirty="0">
              <a:solidFill>
                <a:srgbClr val="3F3F3F"/>
              </a:solidFill>
              <a:latin typeface="microsoft yahei" panose="020B0503020204020204" pitchFamily="34" charset="-122"/>
              <a:ea typeface="microsoft yahei" panose="020B0503020204020204" pitchFamily="34" charset="-122"/>
            </a:endParaRPr>
          </a:p>
          <a:p>
            <a:r>
              <a:rPr lang="en-US" altLang="zh-CN" b="1" dirty="0"/>
              <a:t>DNN</a:t>
            </a:r>
            <a:r>
              <a:rPr lang="zh-CN" altLang="en-US" b="1" dirty="0"/>
              <a:t>以神经网络为载体，重在深度，可以说是一个统称。</a:t>
            </a:r>
          </a:p>
          <a:p>
            <a:r>
              <a:rPr lang="en-US" altLang="zh-CN" b="1" dirty="0"/>
              <a:t>RNN</a:t>
            </a:r>
            <a:r>
              <a:rPr lang="zh-CN" altLang="en-US" b="1" dirty="0"/>
              <a:t>，回归型网络，用于序列数据，并且有了一定的记忆效应，辅之以</a:t>
            </a:r>
            <a:r>
              <a:rPr lang="en-US" altLang="zh-CN" b="1" dirty="0" err="1"/>
              <a:t>lstm</a:t>
            </a:r>
            <a:r>
              <a:rPr lang="zh-CN" altLang="en-US" b="1" dirty="0"/>
              <a:t>。</a:t>
            </a:r>
          </a:p>
          <a:p>
            <a:r>
              <a:rPr lang="en-US" altLang="zh-CN" b="1" dirty="0"/>
              <a:t>CNN</a:t>
            </a:r>
            <a:r>
              <a:rPr lang="zh-CN" altLang="en-US" b="1" dirty="0"/>
              <a:t>应该侧重空间映射，图像数据尤为贴合此场景。</a:t>
            </a:r>
          </a:p>
        </p:txBody>
      </p:sp>
    </p:spTree>
    <p:extLst>
      <p:ext uri="{BB962C8B-B14F-4D97-AF65-F5344CB8AC3E}">
        <p14:creationId xmlns:p14="http://schemas.microsoft.com/office/powerpoint/2010/main" val="3853832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2722" y="334526"/>
            <a:ext cx="10701454" cy="1754326"/>
          </a:xfrm>
          <a:prstGeom prst="rect">
            <a:avLst/>
          </a:prstGeom>
        </p:spPr>
        <p:txBody>
          <a:bodyPr wrap="square">
            <a:spAutoFit/>
          </a:bodyPr>
          <a:lstStyle/>
          <a:p>
            <a:r>
              <a:rPr lang="zh-CN" altLang="en-US" b="1" dirty="0">
                <a:solidFill>
                  <a:srgbClr val="000000"/>
                </a:solidFill>
                <a:latin typeface="Verdana" panose="020B0604030504040204" pitchFamily="34" charset="0"/>
              </a:rPr>
              <a:t>六</a:t>
            </a:r>
            <a:r>
              <a:rPr lang="en-US" altLang="zh-CN" b="1" dirty="0">
                <a:solidFill>
                  <a:srgbClr val="000000"/>
                </a:solidFill>
                <a:latin typeface="Verdana" panose="020B0604030504040204" pitchFamily="34" charset="0"/>
              </a:rPr>
              <a:t>. </a:t>
            </a:r>
            <a:r>
              <a:rPr lang="zh-CN" altLang="en-US" b="1" dirty="0">
                <a:solidFill>
                  <a:srgbClr val="000000"/>
                </a:solidFill>
                <a:latin typeface="Verdana" panose="020B0604030504040204" pitchFamily="34" charset="0"/>
              </a:rPr>
              <a:t>回顾</a:t>
            </a:r>
            <a:endParaRPr lang="zh-CN" altLang="en-US" dirty="0">
              <a:solidFill>
                <a:srgbClr val="000000"/>
              </a:solidFill>
              <a:latin typeface="Verdana" panose="020B0604030504040204" pitchFamily="34" charset="0"/>
            </a:endParaRPr>
          </a:p>
          <a:p>
            <a:r>
              <a:rPr lang="zh-CN" altLang="en-US" b="1"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1.</a:t>
            </a:r>
            <a:r>
              <a:rPr lang="zh-CN" altLang="en-US" b="1" dirty="0">
                <a:solidFill>
                  <a:srgbClr val="000000"/>
                </a:solidFill>
                <a:latin typeface="Verdana" panose="020B0604030504040204" pitchFamily="34" charset="0"/>
              </a:rPr>
              <a:t>影响　</a:t>
            </a:r>
            <a:r>
              <a:rPr lang="zh-CN" altLang="en-US" dirty="0">
                <a:solidFill>
                  <a:srgbClr val="000000"/>
                </a:solidFill>
                <a:latin typeface="Verdana" panose="020B0604030504040204" pitchFamily="34" charset="0"/>
              </a:rPr>
              <a:t>　</a:t>
            </a:r>
          </a:p>
          <a:p>
            <a:r>
              <a:rPr lang="zh-CN" altLang="en-US" dirty="0">
                <a:solidFill>
                  <a:srgbClr val="000000"/>
                </a:solidFill>
                <a:latin typeface="Verdana" panose="020B0604030504040204" pitchFamily="34" charset="0"/>
              </a:rPr>
              <a:t>　　我们回顾一下神经网络发展的历程。神经网络的发展历史曲折荡漾，既有被人捧上天的时刻，也有摔落在街头无人问津的时段，中间经历了数次大起大落。</a:t>
            </a:r>
          </a:p>
          <a:p>
            <a:r>
              <a:rPr lang="zh-CN" altLang="en-US" dirty="0">
                <a:solidFill>
                  <a:srgbClr val="000000"/>
                </a:solidFill>
                <a:latin typeface="Verdana" panose="020B0604030504040204" pitchFamily="34" charset="0"/>
              </a:rPr>
              <a:t>　　从单层神经网络（感知器）开始，到包含一个隐藏层的两层神经网络，再到多层的深度神经网络，一共有三次兴起过程</a:t>
            </a:r>
            <a:endParaRPr lang="zh-CN" altLang="en-US" b="0" i="0" dirty="0">
              <a:solidFill>
                <a:srgbClr val="000000"/>
              </a:solidFill>
              <a:effectLst/>
              <a:latin typeface="Verdana" panose="020B0604030504040204" pitchFamily="34" charset="0"/>
            </a:endParaRPr>
          </a:p>
        </p:txBody>
      </p:sp>
      <p:pic>
        <p:nvPicPr>
          <p:cNvPr id="15362" name="Picture 2" descr="http://images2015.cnblogs.com/blog/673793/201512/673793-20151228170208120-185656709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541" y="2088852"/>
            <a:ext cx="9857679" cy="414825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330693" y="6377827"/>
            <a:ext cx="2262158" cy="369332"/>
          </a:xfrm>
          <a:prstGeom prst="rect">
            <a:avLst/>
          </a:prstGeom>
        </p:spPr>
        <p:txBody>
          <a:bodyPr wrap="none">
            <a:spAutoFit/>
          </a:bodyPr>
          <a:lstStyle/>
          <a:p>
            <a:r>
              <a:rPr lang="zh-CN" altLang="en-US" dirty="0">
                <a:solidFill>
                  <a:srgbClr val="000000"/>
                </a:solidFill>
                <a:latin typeface="黑体" panose="02010609060101010101" pitchFamily="49" charset="-122"/>
                <a:ea typeface="黑体" panose="02010609060101010101" pitchFamily="49" charset="-122"/>
              </a:rPr>
              <a:t>三起三落的神经网络</a:t>
            </a:r>
            <a:endParaRPr lang="zh-CN" altLang="en-US" dirty="0"/>
          </a:p>
        </p:txBody>
      </p:sp>
    </p:spTree>
    <p:extLst>
      <p:ext uri="{BB962C8B-B14F-4D97-AF65-F5344CB8AC3E}">
        <p14:creationId xmlns:p14="http://schemas.microsoft.com/office/powerpoint/2010/main" val="1573505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38976" y="305758"/>
            <a:ext cx="11058292" cy="1477328"/>
          </a:xfrm>
          <a:prstGeom prst="rect">
            <a:avLst/>
          </a:prstGeom>
        </p:spPr>
        <p:txBody>
          <a:bodyPr wrap="square">
            <a:spAutoFit/>
          </a:bodyPr>
          <a:lstStyle/>
          <a:p>
            <a:r>
              <a:rPr lang="zh-CN" altLang="en-US" b="1"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2.</a:t>
            </a:r>
            <a:r>
              <a:rPr lang="zh-CN" altLang="en-US" b="1" dirty="0">
                <a:solidFill>
                  <a:srgbClr val="000000"/>
                </a:solidFill>
                <a:latin typeface="Verdana" panose="020B0604030504040204" pitchFamily="34" charset="0"/>
              </a:rPr>
              <a:t>效果　</a:t>
            </a:r>
            <a:r>
              <a:rPr lang="zh-CN" altLang="en-US" dirty="0">
                <a:solidFill>
                  <a:srgbClr val="000000"/>
                </a:solidFill>
                <a:latin typeface="Verdana" panose="020B0604030504040204" pitchFamily="34" charset="0"/>
              </a:rPr>
              <a:t>　</a:t>
            </a:r>
          </a:p>
          <a:p>
            <a:r>
              <a:rPr lang="zh-CN" altLang="en-US" dirty="0">
                <a:solidFill>
                  <a:srgbClr val="000000"/>
                </a:solidFill>
                <a:latin typeface="Verdana" panose="020B0604030504040204" pitchFamily="34" charset="0"/>
              </a:rPr>
              <a:t>　　下面说一下神经网络为什么能这么火热？简而言之，就是其学习效果的强大。随着神经网络的发展，其表示性能越来越强。</a:t>
            </a:r>
          </a:p>
          <a:p>
            <a:r>
              <a:rPr lang="zh-CN" altLang="en-US" dirty="0">
                <a:solidFill>
                  <a:srgbClr val="000000"/>
                </a:solidFill>
                <a:latin typeface="Verdana" panose="020B0604030504040204" pitchFamily="34" charset="0"/>
              </a:rPr>
              <a:t>　　从单层神经网络，到两层神经网络，再到多层神经网络，下图说明了，随着网络层数的增加，以及激活函数的调整，神经网络所能拟合的决策分界平面的能力。</a:t>
            </a:r>
            <a:endParaRPr lang="zh-CN" altLang="en-US" b="0" i="0" dirty="0">
              <a:solidFill>
                <a:srgbClr val="000000"/>
              </a:solidFill>
              <a:effectLst/>
              <a:latin typeface="Verdana" panose="020B0604030504040204" pitchFamily="34" charset="0"/>
            </a:endParaRPr>
          </a:p>
        </p:txBody>
      </p:sp>
      <p:pic>
        <p:nvPicPr>
          <p:cNvPr id="16388" name="Picture 4" descr="http://images2015.cnblogs.com/blog/673793/201512/673793-20151228134016120-109135109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8976" y="1996068"/>
            <a:ext cx="7411844" cy="4270917"/>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8274204" y="3504376"/>
            <a:ext cx="3795132" cy="1477328"/>
          </a:xfrm>
          <a:prstGeom prst="rect">
            <a:avLst/>
          </a:prstGeom>
        </p:spPr>
        <p:txBody>
          <a:bodyPr wrap="square">
            <a:spAutoFit/>
          </a:bodyPr>
          <a:lstStyle/>
          <a:p>
            <a:r>
              <a:rPr lang="zh-CN" altLang="en-US" dirty="0">
                <a:solidFill>
                  <a:srgbClr val="000000"/>
                </a:solidFill>
                <a:latin typeface="Verdana" panose="020B0604030504040204" pitchFamily="34" charset="0"/>
              </a:rPr>
              <a:t>　可以看出，随着层数增加，</a:t>
            </a:r>
            <a:r>
              <a:rPr lang="zh-CN" altLang="en-US" dirty="0">
                <a:solidFill>
                  <a:srgbClr val="FF0000"/>
                </a:solidFill>
                <a:latin typeface="Verdana" panose="020B0604030504040204" pitchFamily="34" charset="0"/>
              </a:rPr>
              <a:t>其非线性分界拟合能力不断增强</a:t>
            </a:r>
            <a:r>
              <a:rPr lang="zh-CN" altLang="en-US" dirty="0">
                <a:solidFill>
                  <a:srgbClr val="000000"/>
                </a:solidFill>
                <a:latin typeface="Verdana" panose="020B0604030504040204" pitchFamily="34" charset="0"/>
              </a:rPr>
              <a:t>。图中的分界线并不代表真实训练出的效果，更多的是示意效果。</a:t>
            </a:r>
          </a:p>
          <a:p>
            <a:r>
              <a:rPr lang="zh-CN" altLang="en-US" dirty="0">
                <a:solidFill>
                  <a:srgbClr val="000000"/>
                </a:solidFill>
                <a:latin typeface="Verdana" panose="020B0604030504040204" pitchFamily="34" charset="0"/>
              </a:rPr>
              <a:t>　　</a:t>
            </a:r>
            <a:endParaRPr lang="zh-CN" alt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3061239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85024" y="473025"/>
            <a:ext cx="10444975" cy="1200329"/>
          </a:xfrm>
          <a:prstGeom prst="rect">
            <a:avLst/>
          </a:prstGeom>
        </p:spPr>
        <p:txBody>
          <a:bodyPr wrap="square">
            <a:spAutoFit/>
          </a:bodyPr>
          <a:lstStyle/>
          <a:p>
            <a:r>
              <a:rPr lang="en-US" altLang="zh-CN" b="1" dirty="0">
                <a:solidFill>
                  <a:srgbClr val="000000"/>
                </a:solidFill>
                <a:latin typeface="Verdana" panose="020B0604030504040204" pitchFamily="34" charset="0"/>
              </a:rPr>
              <a:t>3.</a:t>
            </a:r>
            <a:r>
              <a:rPr lang="zh-CN" altLang="en-US" b="1" dirty="0">
                <a:solidFill>
                  <a:srgbClr val="000000"/>
                </a:solidFill>
                <a:latin typeface="Verdana" panose="020B0604030504040204" pitchFamily="34" charset="0"/>
              </a:rPr>
              <a:t>外因　</a:t>
            </a:r>
            <a:r>
              <a:rPr lang="zh-CN" altLang="en-US" dirty="0">
                <a:solidFill>
                  <a:srgbClr val="000000"/>
                </a:solidFill>
                <a:latin typeface="Verdana" panose="020B0604030504040204" pitchFamily="34" charset="0"/>
              </a:rPr>
              <a:t>　</a:t>
            </a:r>
          </a:p>
          <a:p>
            <a:r>
              <a:rPr lang="zh-CN" altLang="en-US" dirty="0">
                <a:solidFill>
                  <a:srgbClr val="000000"/>
                </a:solidFill>
                <a:latin typeface="Verdana" panose="020B0604030504040204" pitchFamily="34" charset="0"/>
              </a:rPr>
              <a:t>　　当然，光有强大的内在能力，并不一定能成功。一个成功的技术与方法，不仅需要内因的作用，还需要时势与环境的配合。神经网络的发展背后的外在原因可以被总结为：更强的</a:t>
            </a:r>
            <a:r>
              <a:rPr lang="zh-CN" altLang="en-US" b="1" dirty="0">
                <a:solidFill>
                  <a:srgbClr val="000000"/>
                </a:solidFill>
                <a:latin typeface="Verdana" panose="020B0604030504040204" pitchFamily="34" charset="0"/>
              </a:rPr>
              <a:t>计算性能</a:t>
            </a:r>
            <a:r>
              <a:rPr lang="zh-CN" altLang="en-US" dirty="0">
                <a:solidFill>
                  <a:srgbClr val="000000"/>
                </a:solidFill>
                <a:latin typeface="Verdana" panose="020B0604030504040204" pitchFamily="34" charset="0"/>
              </a:rPr>
              <a:t>，更多的</a:t>
            </a:r>
            <a:r>
              <a:rPr lang="zh-CN" altLang="en-US" b="1" dirty="0">
                <a:solidFill>
                  <a:srgbClr val="000000"/>
                </a:solidFill>
                <a:latin typeface="Verdana" panose="020B0604030504040204" pitchFamily="34" charset="0"/>
              </a:rPr>
              <a:t>数据</a:t>
            </a:r>
            <a:r>
              <a:rPr lang="zh-CN" altLang="en-US" dirty="0">
                <a:solidFill>
                  <a:srgbClr val="000000"/>
                </a:solidFill>
                <a:latin typeface="Verdana" panose="020B0604030504040204" pitchFamily="34" charset="0"/>
              </a:rPr>
              <a:t>，以及更好的</a:t>
            </a:r>
            <a:r>
              <a:rPr lang="zh-CN" altLang="en-US" b="1" dirty="0">
                <a:solidFill>
                  <a:srgbClr val="000000"/>
                </a:solidFill>
                <a:latin typeface="Verdana" panose="020B0604030504040204" pitchFamily="34" charset="0"/>
              </a:rPr>
              <a:t>训练方法</a:t>
            </a:r>
            <a:r>
              <a:rPr lang="zh-CN" altLang="en-US" dirty="0">
                <a:solidFill>
                  <a:srgbClr val="000000"/>
                </a:solidFill>
                <a:latin typeface="Verdana" panose="020B0604030504040204" pitchFamily="34" charset="0"/>
              </a:rPr>
              <a:t>。只有满足这些条件时，神经网络的函数拟合能力才能得已体现，见下图。</a:t>
            </a:r>
            <a:endParaRPr lang="zh-CN" altLang="en-US" b="0" i="0" dirty="0">
              <a:solidFill>
                <a:srgbClr val="000000"/>
              </a:solidFill>
              <a:effectLst/>
              <a:latin typeface="Verdana" panose="020B0604030504040204" pitchFamily="34" charset="0"/>
            </a:endParaRPr>
          </a:p>
        </p:txBody>
      </p:sp>
      <p:pic>
        <p:nvPicPr>
          <p:cNvPr id="17410" name="Picture 2" descr="http://images2015.cnblogs.com/blog/673793/201512/673793-20151228170149135-210708746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083" y="2498453"/>
            <a:ext cx="5553307" cy="373507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936166" y="2026609"/>
            <a:ext cx="6096000" cy="4801314"/>
          </a:xfrm>
          <a:prstGeom prst="rect">
            <a:avLst/>
          </a:prstGeom>
        </p:spPr>
        <p:txBody>
          <a:bodyPr>
            <a:spAutoFit/>
          </a:bodyPr>
          <a:lstStyle/>
          <a:p>
            <a:r>
              <a:rPr lang="zh-CN" altLang="en-US" dirty="0">
                <a:solidFill>
                  <a:srgbClr val="000000"/>
                </a:solidFill>
                <a:latin typeface="Verdana" panose="020B0604030504040204" pitchFamily="34" charset="0"/>
              </a:rPr>
              <a:t>之所以在单层神经网络年代，</a:t>
            </a:r>
            <a:r>
              <a:rPr lang="en-US" altLang="zh-CN" dirty="0" err="1">
                <a:solidFill>
                  <a:srgbClr val="000000"/>
                </a:solidFill>
                <a:latin typeface="Verdana" panose="020B0604030504040204" pitchFamily="34" charset="0"/>
              </a:rPr>
              <a:t>Rosenblat</a:t>
            </a:r>
            <a:r>
              <a:rPr lang="zh-CN" altLang="en-US" dirty="0">
                <a:solidFill>
                  <a:srgbClr val="000000"/>
                </a:solidFill>
                <a:latin typeface="Verdana" panose="020B0604030504040204" pitchFamily="34" charset="0"/>
              </a:rPr>
              <a:t>无法制作一个双层分类器，就在于当时的计算性能不足，</a:t>
            </a:r>
            <a:r>
              <a:rPr lang="en-US" altLang="zh-CN" dirty="0">
                <a:solidFill>
                  <a:srgbClr val="000000"/>
                </a:solidFill>
                <a:latin typeface="Verdana" panose="020B0604030504040204" pitchFamily="34" charset="0"/>
              </a:rPr>
              <a:t>Minsky</a:t>
            </a:r>
            <a:r>
              <a:rPr lang="zh-CN" altLang="en-US" dirty="0">
                <a:solidFill>
                  <a:srgbClr val="000000"/>
                </a:solidFill>
                <a:latin typeface="Verdana" panose="020B0604030504040204" pitchFamily="34" charset="0"/>
              </a:rPr>
              <a:t>也以此来打压神经网络。但是</a:t>
            </a:r>
            <a:r>
              <a:rPr lang="en-US" altLang="zh-CN" dirty="0">
                <a:solidFill>
                  <a:srgbClr val="000000"/>
                </a:solidFill>
                <a:latin typeface="Verdana" panose="020B0604030504040204" pitchFamily="34" charset="0"/>
              </a:rPr>
              <a:t>Minsky</a:t>
            </a:r>
            <a:r>
              <a:rPr lang="zh-CN" altLang="en-US" dirty="0">
                <a:solidFill>
                  <a:srgbClr val="000000"/>
                </a:solidFill>
                <a:latin typeface="Verdana" panose="020B0604030504040204" pitchFamily="34" charset="0"/>
              </a:rPr>
              <a:t>没有料到，仅仅</a:t>
            </a:r>
            <a:r>
              <a:rPr lang="en-US" altLang="zh-CN" dirty="0">
                <a:solidFill>
                  <a:srgbClr val="000000"/>
                </a:solidFill>
                <a:latin typeface="Verdana" panose="020B0604030504040204" pitchFamily="34" charset="0"/>
              </a:rPr>
              <a:t>10</a:t>
            </a:r>
            <a:r>
              <a:rPr lang="zh-CN" altLang="en-US" dirty="0">
                <a:solidFill>
                  <a:srgbClr val="000000"/>
                </a:solidFill>
                <a:latin typeface="Verdana" panose="020B0604030504040204" pitchFamily="34" charset="0"/>
              </a:rPr>
              <a:t>年以后，计算机</a:t>
            </a:r>
            <a:r>
              <a:rPr lang="en-US" altLang="zh-CN" dirty="0">
                <a:solidFill>
                  <a:srgbClr val="000000"/>
                </a:solidFill>
                <a:latin typeface="Verdana" panose="020B0604030504040204" pitchFamily="34" charset="0"/>
              </a:rPr>
              <a:t>CPU</a:t>
            </a:r>
            <a:r>
              <a:rPr lang="zh-CN" altLang="en-US" dirty="0">
                <a:solidFill>
                  <a:srgbClr val="000000"/>
                </a:solidFill>
                <a:latin typeface="Verdana" panose="020B0604030504040204" pitchFamily="34" charset="0"/>
              </a:rPr>
              <a:t>的快速发展已经使得我们可以做两层神经网络的训练，并且还有快速的学习算法</a:t>
            </a:r>
            <a:r>
              <a:rPr lang="en-US" altLang="zh-CN" dirty="0">
                <a:solidFill>
                  <a:srgbClr val="000000"/>
                </a:solidFill>
                <a:latin typeface="Verdana" panose="020B0604030504040204" pitchFamily="34" charset="0"/>
              </a:rPr>
              <a:t>BP</a:t>
            </a:r>
            <a:r>
              <a:rPr lang="zh-CN" altLang="en-US" dirty="0">
                <a:solidFill>
                  <a:srgbClr val="000000"/>
                </a:solidFill>
                <a:latin typeface="Verdana" panose="020B0604030504040204" pitchFamily="34" charset="0"/>
              </a:rPr>
              <a:t>。</a:t>
            </a:r>
            <a:endParaRPr lang="en-US" altLang="zh-CN" dirty="0">
              <a:solidFill>
                <a:srgbClr val="000000"/>
              </a:solidFill>
              <a:latin typeface="Verdana" panose="020B0604030504040204" pitchFamily="34" charset="0"/>
            </a:endParaRPr>
          </a:p>
          <a:p>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但是在两层神经网络快速流行的年代。更高层的神经网络由于计算性能的问题，以及一些计算方法的问题，其优势无法得到体现。直到</a:t>
            </a:r>
            <a:r>
              <a:rPr lang="en-US" altLang="zh-CN" dirty="0">
                <a:solidFill>
                  <a:srgbClr val="000000"/>
                </a:solidFill>
                <a:latin typeface="Verdana" panose="020B0604030504040204" pitchFamily="34" charset="0"/>
              </a:rPr>
              <a:t>2012</a:t>
            </a:r>
            <a:r>
              <a:rPr lang="zh-CN" altLang="en-US" dirty="0">
                <a:solidFill>
                  <a:srgbClr val="000000"/>
                </a:solidFill>
                <a:latin typeface="Verdana" panose="020B0604030504040204" pitchFamily="34" charset="0"/>
              </a:rPr>
              <a:t>年，研究人员发现，用于高性能计算的图形加速卡（</a:t>
            </a:r>
            <a:r>
              <a:rPr lang="en-US" altLang="zh-CN" dirty="0">
                <a:solidFill>
                  <a:srgbClr val="000000"/>
                </a:solidFill>
                <a:latin typeface="Verdana" panose="020B0604030504040204" pitchFamily="34" charset="0"/>
              </a:rPr>
              <a:t>GPU</a:t>
            </a:r>
            <a:r>
              <a:rPr lang="zh-CN" altLang="en-US" dirty="0">
                <a:solidFill>
                  <a:srgbClr val="000000"/>
                </a:solidFill>
                <a:latin typeface="Verdana" panose="020B0604030504040204" pitchFamily="34" charset="0"/>
              </a:rPr>
              <a:t>）可以极佳地匹配神经网络训练所需要的要求：高并行性，高存储，没有太多的控制需求，配合预训练等算法，神经网络才得以大放光彩。</a:t>
            </a:r>
            <a:endParaRPr lang="en-US" altLang="zh-CN" dirty="0">
              <a:solidFill>
                <a:srgbClr val="000000"/>
              </a:solidFill>
              <a:latin typeface="Verdana" panose="020B0604030504040204" pitchFamily="34" charset="0"/>
            </a:endParaRPr>
          </a:p>
          <a:p>
            <a:endParaRPr lang="en-US" altLang="zh-CN" b="0" i="0" dirty="0">
              <a:solidFill>
                <a:srgbClr val="000000"/>
              </a:solidFill>
              <a:effectLst/>
              <a:latin typeface="Verdana" panose="020B0604030504040204" pitchFamily="34" charset="0"/>
            </a:endParaRPr>
          </a:p>
          <a:p>
            <a:r>
              <a:rPr lang="zh-CN" altLang="en-US" dirty="0"/>
              <a:t>互联网时代，大量的数据被收集整理，更好的训练方法不断被发现。所有这一切都满足了多层神经网络发挥能力的条件。外在条件的满足也是神经网络从神经元得以发展到目前的深度神经网络的重要因素。</a:t>
            </a:r>
            <a:endParaRPr lang="zh-CN" alt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905826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576" y="1241517"/>
            <a:ext cx="10872439" cy="3108543"/>
          </a:xfrm>
          <a:prstGeom prst="rect">
            <a:avLst/>
          </a:prstGeom>
        </p:spPr>
        <p:txBody>
          <a:bodyPr wrap="square">
            <a:spAutoFit/>
          </a:bodyPr>
          <a:lstStyle/>
          <a:p>
            <a:r>
              <a:rPr lang="zh-CN" altLang="en-US" sz="2800" b="1" i="0" dirty="0">
                <a:solidFill>
                  <a:srgbClr val="000000"/>
                </a:solidFill>
                <a:effectLst/>
                <a:latin typeface="Verdana" panose="020B0604030504040204" pitchFamily="34" charset="0"/>
              </a:rPr>
              <a:t>二、我的一个项目</a:t>
            </a:r>
            <a:endParaRPr lang="en-US" altLang="zh-CN" sz="2800" b="1" i="0" dirty="0">
              <a:solidFill>
                <a:srgbClr val="000000"/>
              </a:solidFill>
              <a:effectLst/>
              <a:latin typeface="Verdana" panose="020B0604030504040204" pitchFamily="34" charset="0"/>
            </a:endParaRPr>
          </a:p>
          <a:p>
            <a:endParaRPr lang="en-US" altLang="zh-CN" sz="2800" b="1" dirty="0">
              <a:solidFill>
                <a:srgbClr val="000000"/>
              </a:solidFill>
              <a:latin typeface="Verdana" panose="020B0604030504040204" pitchFamily="34" charset="0"/>
            </a:endParaRPr>
          </a:p>
          <a:p>
            <a:endParaRPr lang="en-US" altLang="zh-CN" sz="2800" b="1" i="0" dirty="0">
              <a:solidFill>
                <a:srgbClr val="000000"/>
              </a:solidFill>
              <a:effectLst/>
              <a:latin typeface="Verdana" panose="020B0604030504040204" pitchFamily="34" charset="0"/>
            </a:endParaRPr>
          </a:p>
          <a:p>
            <a:r>
              <a:rPr lang="en-US" altLang="zh-CN" sz="2800" b="1" i="0" dirty="0">
                <a:solidFill>
                  <a:srgbClr val="000000"/>
                </a:solidFill>
                <a:effectLst/>
                <a:latin typeface="Verdana" panose="020B0604030504040204" pitchFamily="34" charset="0"/>
              </a:rPr>
              <a:t>	</a:t>
            </a:r>
            <a:r>
              <a:rPr lang="zh-CN" altLang="en-US" sz="2800" b="1" i="0" dirty="0">
                <a:solidFill>
                  <a:srgbClr val="000000"/>
                </a:solidFill>
                <a:effectLst/>
                <a:latin typeface="Verdana" panose="020B0604030504040204" pitchFamily="34" charset="0"/>
              </a:rPr>
              <a:t>基于深度学习的海洋中尺度涡选三维结构剖面的分类识别</a:t>
            </a:r>
            <a:endParaRPr lang="en-US" altLang="zh-CN" sz="2800" b="1" i="0" dirty="0">
              <a:solidFill>
                <a:srgbClr val="000000"/>
              </a:solidFill>
              <a:effectLst/>
              <a:latin typeface="Verdana" panose="020B0604030504040204" pitchFamily="34" charset="0"/>
            </a:endParaRPr>
          </a:p>
          <a:p>
            <a:endParaRPr lang="en-US" altLang="zh-CN" sz="2800" b="1" dirty="0">
              <a:solidFill>
                <a:srgbClr val="000000"/>
              </a:solidFill>
              <a:latin typeface="Verdana" panose="020B0604030504040204" pitchFamily="34" charset="0"/>
            </a:endParaRPr>
          </a:p>
          <a:p>
            <a:endParaRPr lang="en-US" altLang="zh-CN" sz="2800" b="1" i="0" dirty="0">
              <a:solidFill>
                <a:srgbClr val="000000"/>
              </a:solidFill>
              <a:effectLst/>
              <a:latin typeface="Verdana" panose="020B0604030504040204" pitchFamily="34" charset="0"/>
            </a:endParaRPr>
          </a:p>
          <a:p>
            <a:r>
              <a:rPr lang="en-US" altLang="zh-CN" sz="2800" b="1" i="0" dirty="0">
                <a:solidFill>
                  <a:srgbClr val="000000"/>
                </a:solidFill>
                <a:effectLst/>
                <a:latin typeface="Verdana" panose="020B0604030504040204" pitchFamily="34" charset="0"/>
              </a:rPr>
              <a:t>	1</a:t>
            </a:r>
            <a:r>
              <a:rPr lang="zh-CN" altLang="en-US" sz="2800" b="1" i="0" dirty="0">
                <a:solidFill>
                  <a:srgbClr val="000000"/>
                </a:solidFill>
                <a:effectLst/>
                <a:latin typeface="Verdana" panose="020B0604030504040204" pitchFamily="34" charset="0"/>
              </a:rPr>
              <a:t>、卷积神经</a:t>
            </a:r>
            <a:r>
              <a:rPr lang="zh-CN" altLang="en-US" sz="2800" b="1" dirty="0">
                <a:solidFill>
                  <a:srgbClr val="000000"/>
                </a:solidFill>
                <a:latin typeface="Verdana" panose="020B0604030504040204" pitchFamily="34" charset="0"/>
              </a:rPr>
              <a:t>网络介绍</a:t>
            </a:r>
            <a:endParaRPr lang="zh-CN" altLang="en-US" sz="2800" b="1"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1458101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747132" y="281409"/>
            <a:ext cx="10905892" cy="590931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卷积神经网络是近年发展起来，并引起广泛重视的一种高效识别方法。</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世纪</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60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年代，</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Hubel</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和</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Wiesel</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在研究猫脑皮层中用于局部敏感和方向选择的神经元时发现其独特的网络结构可以有效地降低反馈神经网络的复杂性，继而提出了卷积神经网络（</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Convolutional Neural Networks-</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简称</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CNN</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）。现在，</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CNN</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已经成为众多科学领域的研究热点之一，特别是在模式分类领域，由于该网络避免了对图像的复杂前期预处理，可以直接输入原始图像，因而得到了更为广泛的应用。 </a:t>
            </a:r>
            <a:r>
              <a:rPr kumimoji="0" lang="en-US" altLang="zh-CN" sz="1800" b="0" i="0" u="none" strike="noStrike" kern="1200" cap="none" spc="0" normalizeH="0" baseline="0" noProof="0" dirty="0" err="1">
                <a:ln>
                  <a:noFill/>
                </a:ln>
                <a:solidFill>
                  <a:srgbClr val="555555"/>
                </a:solidFill>
                <a:effectLst/>
                <a:uLnTx/>
                <a:uFillTx/>
                <a:latin typeface="Microsoft Yahei" panose="020B0503020204020204" pitchFamily="34" charset="-122"/>
                <a:ea typeface="Microsoft Yahei" panose="020B0503020204020204" pitchFamily="34" charset="-122"/>
                <a:cs typeface="+mn-cs"/>
              </a:rPr>
              <a:t>K.Fukushima</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在</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1980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年提出的新识别机是卷积神经网络的第一个实现网络。随后，更多的科研工作者对该网络进行了改进。其中，具有代表性的研究成果是</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Alexander</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和</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Taylor</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提出的“改进认知机”，该方法综合了各种改进方法的优点并避免了耗时的误差反向传播。</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一般地，</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CNN</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基本结构包括两层，其一为特征提取层，每个神经元的输入与前一层的局部接受域相连，并提取该局部的特征。一旦该局部特征被提取后，它与其它特征间的位置关系也随之确定下来；其二是特征映射层，网络的每个计算层由多个特征映射组成，每个特征映射是一个平面，平面上所有神经元的权值相等。特征映射结构采用影响函数核小的</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sigmoid</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函数作为卷积网络的激活函数，使得特征映射具有位移不变性。此外，由于一个映射面上的神经元共享权值，因而减少了网络自由参数的个数。卷积神经网络中的每一个卷积层都紧跟着一个用来求局部平均与二次提取的计算层，这种特有的两次特征提取结构减小了特征分辨率。</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CNN</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主要用来识别位移、缩放及其他形式扭曲不变性的二维图形。由于</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CNN</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的特征检测层通过训练数据进行学习，所以在使用</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CNN</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时，避免了显示的特征抽取，而隐式地从训练数据中进行学习；再者由于同一特征映射面上的神经元权值相同，所以网络可以并行学习，这也是卷积网络相对于神经元彼此相连网络的一大优势。卷积神经网络以其局部权值共享的特殊结构在语音识别和图像处理方面有着独特的优越性，其布局更接近于实际的生物神经网络，权值共享降低了网络的复杂性，特别是多维输入向量的图像可以直接输入网络这一特点避免了特征提取和分类过程中数据重建的复杂度。</a:t>
            </a:r>
          </a:p>
        </p:txBody>
      </p:sp>
    </p:spTree>
    <p:extLst>
      <p:ext uri="{BB962C8B-B14F-4D97-AF65-F5344CB8AC3E}">
        <p14:creationId xmlns:p14="http://schemas.microsoft.com/office/powerpoint/2010/main" val="16794776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58644" y="729503"/>
            <a:ext cx="10917044"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Deep Learning</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强大的地方就是可以利用网络中间某一层的输出当做是数据的另一种表达，从而可以将其认为是经过网络学习到的特征。基于该特征，可以进行进一步的相似度比较等。</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Deep Learning</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算法能够有效的关键其实是大规模的数据，这一点原因在于每个</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DL</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都有众多的参数，少量数据无法将参数训练充分。</a:t>
            </a:r>
          </a:p>
        </p:txBody>
      </p:sp>
      <p:sp>
        <p:nvSpPr>
          <p:cNvPr id="3" name="矩形 2"/>
          <p:cNvSpPr/>
          <p:nvPr/>
        </p:nvSpPr>
        <p:spPr>
          <a:xfrm>
            <a:off x="858644" y="3073041"/>
            <a:ext cx="10917044" cy="31393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卷积神经网络</a:t>
            </a:r>
            <a:endPar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在图像处理中，往往把图像表示为像素的向量，比如一个</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1000×1000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的图像，可以表示为一个</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1000000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的向量。在上一节中提到的神经网络中，如果隐含层数目与输入层一样，即也是</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1000000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时，那么输入层到隐含层的参数数据为</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1000000×1000000=10^12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，这样就太多了，基本没法训练。</a:t>
            </a:r>
            <a:endPar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卷积神经网络是多层感知机的一个变种，其思想源自</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Hubel</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和</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Wiesel</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对猫的视觉皮层的研究工作。研究表明，视觉皮层存在由一种叫“感受野”细胞构成的复杂分布。这些细胞局部图像敏感，它们以某种方式覆盖整个视觉域，从而能够更好地挖掘图像中目标的空间关系信息。</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总结起来卷积神经网络的特性体现在两个方面</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 </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神经元间的连接是非全连接</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 </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同一层中</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某些神经元之间的连接的权重共享</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。它的非全连接和权值共享的网络结构降低了网络模型的复杂度，</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减少了权值的数量</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endPar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endParaRPr>
          </a:p>
        </p:txBody>
      </p:sp>
    </p:spTree>
    <p:extLst>
      <p:ext uri="{BB962C8B-B14F-4D97-AF65-F5344CB8AC3E}">
        <p14:creationId xmlns:p14="http://schemas.microsoft.com/office/powerpoint/2010/main" val="25890207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06965" y="599252"/>
            <a:ext cx="10824118"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局部感知</a:t>
            </a:r>
            <a:endPar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卷积神经网络有两种神器可以降低参数数目，第一种神器叫做局部感知野。一般认为人对外界的认知是从局部到全局的，而图像的空间联系也是局部的像素联系较为紧密，而距离较远的像素相关性则较弱。因而，每个神经元其实没有必要对全局图像进行感知，只需要对局部进行感知，然后在更高层将局部的信息综合起来就得到了全局的信息。网络部分连通的思想，也是受启发于生物学里面的视觉系统结构。视觉皮层的神经元就是局部接受信息的（即这些神经元只响应某些特定区域的刺激）。如下图所示：左图为全连接，右图为局部连接。</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231" y="2339896"/>
            <a:ext cx="5715000" cy="2133600"/>
          </a:xfrm>
          <a:prstGeom prst="rect">
            <a:avLst/>
          </a:prstGeom>
        </p:spPr>
      </p:pic>
      <p:sp>
        <p:nvSpPr>
          <p:cNvPr id="4" name="矩形 3"/>
          <p:cNvSpPr/>
          <p:nvPr/>
        </p:nvSpPr>
        <p:spPr>
          <a:xfrm>
            <a:off x="906966" y="4579577"/>
            <a:ext cx="10824118"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上左图是一个全连接网络，假设输入一个有</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10^3×10^3</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像素的图像，经过一个</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10^6</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个隐含层神经元，则隐含层神经元与图像像素点就有</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103×103×106=1012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个连接，也就是</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1012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个权值参数。上右图是一个局部连接网络，</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10^6</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个隐含层神经元与图像像素同位置附近的</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10×10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的窗口相连接，则此时的参数个数为</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10×10×10^6=108</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个参数。其权值参数的个数比全连接减少了四个数量级。</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对于上图中被标注为红色节点的净输入，就等于所有与红线相连接的像素点特征值与红色线表示的权值之积的累加。这样的计算过程就称为卷积。另外，右图中相同颜色线上标注的权重值是相同的，这就是</a:t>
            </a:r>
            <a:r>
              <a:rPr kumimoji="0" lang="zh-CN" altLang="en-US" sz="1800" b="0" i="0" u="none" strike="noStrike" kern="1200" cap="none" spc="0" normalizeH="0" baseline="0" noProof="0" dirty="0">
                <a:ln>
                  <a:noFill/>
                </a:ln>
                <a:solidFill>
                  <a:srgbClr val="FF0000"/>
                </a:solidFill>
                <a:effectLst/>
                <a:uLnTx/>
                <a:uFillTx/>
                <a:latin typeface="Microsoft Yahei" panose="020B0503020204020204" pitchFamily="34" charset="-122"/>
                <a:ea typeface="Microsoft Yahei" panose="020B0503020204020204" pitchFamily="34" charset="-122"/>
                <a:cs typeface="+mn-cs"/>
              </a:rPr>
              <a:t>权值共享</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991296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3753" y="1454266"/>
            <a:ext cx="2628571" cy="1228571"/>
          </a:xfrm>
          <a:prstGeom prst="rect">
            <a:avLst/>
          </a:prstGeom>
        </p:spPr>
      </p:pic>
      <p:sp>
        <p:nvSpPr>
          <p:cNvPr id="3" name="矩形 2"/>
          <p:cNvSpPr/>
          <p:nvPr/>
        </p:nvSpPr>
        <p:spPr>
          <a:xfrm>
            <a:off x="460916" y="4087143"/>
            <a:ext cx="4534829"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非全连接</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上图中，上层节点只与下层对应位置以及左右相邻的两个节点进行连接。</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9006" y="1454266"/>
            <a:ext cx="2485714" cy="971429"/>
          </a:xfrm>
          <a:prstGeom prst="rect">
            <a:avLst/>
          </a:prstGeom>
        </p:spPr>
      </p:pic>
      <p:sp>
        <p:nvSpPr>
          <p:cNvPr id="5" name="矩形 4"/>
          <p:cNvSpPr/>
          <p:nvPr/>
        </p:nvSpPr>
        <p:spPr>
          <a:xfrm>
            <a:off x="6170341" y="3394645"/>
            <a:ext cx="6096000" cy="2031325"/>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权重共享</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上图中，</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layer m-1</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的左边</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1-3</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节点与</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layer m</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的左边第</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1</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个节点连接边上的权重值相同，这便是权重共性的含义，但是</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layer m-1</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的左边</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2-4</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节点与</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layer m</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的左边第</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2</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个节点的权重值不一定与</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layer m-1</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的左边</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1-3</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节点与</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layer m</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的左边第</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1</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个节点连接边上的权重值相同，同时不同的</a:t>
            </a:r>
            <a:r>
              <a:rPr kumimoji="0" lang="en-US" altLang="zh-CN" sz="1800" b="0" i="0" u="none" strike="noStrike" kern="1200" cap="none" spc="0" normalizeH="0" baseline="0" noProof="0" dirty="0" err="1">
                <a:ln>
                  <a:noFill/>
                </a:ln>
                <a:solidFill>
                  <a:srgbClr val="3F3F3F"/>
                </a:solidFill>
                <a:effectLst/>
                <a:uLnTx/>
                <a:uFillTx/>
                <a:latin typeface="microsoft yahei" panose="020B0503020204020204" pitchFamily="34" charset="-122"/>
                <a:ea typeface="microsoft yahei" panose="020B0503020204020204" pitchFamily="34" charset="-122"/>
                <a:cs typeface="+mn-cs"/>
              </a:rPr>
              <a:t>feature_map</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之间对应位置的连接也不共享参数；另外需要强调的是视觉野与相邻的视觉野之间是存在重叠区域的</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173269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97620" y="334526"/>
            <a:ext cx="9976624" cy="1754326"/>
          </a:xfrm>
          <a:prstGeom prst="rect">
            <a:avLst/>
          </a:prstGeom>
        </p:spPr>
        <p:txBody>
          <a:bodyPr wrap="square">
            <a:spAutoFit/>
          </a:bodyPr>
          <a:lstStyle/>
          <a:p>
            <a:r>
              <a:rPr lang="zh-CN" altLang="en-US" dirty="0">
                <a:solidFill>
                  <a:srgbClr val="000000"/>
                </a:solidFill>
                <a:latin typeface="Verdana" panose="020B0604030504040204" pitchFamily="34" charset="0"/>
              </a:rPr>
              <a:t>前提：</a:t>
            </a:r>
          </a:p>
          <a:p>
            <a:pPr>
              <a:buFont typeface="+mj-lt"/>
              <a:buAutoNum type="arabicPeriod"/>
            </a:pPr>
            <a:r>
              <a:rPr lang="zh-CN" altLang="en-US" dirty="0">
                <a:solidFill>
                  <a:srgbClr val="000000"/>
                </a:solidFill>
                <a:latin typeface="Verdana" panose="020B0604030504040204" pitchFamily="34" charset="0"/>
              </a:rPr>
              <a:t>设计一个神经网络时，输入层与输出层的节点数往往是固定的，中间层则可以自由指定；</a:t>
            </a:r>
          </a:p>
          <a:p>
            <a:pPr>
              <a:buFont typeface="+mj-lt"/>
              <a:buAutoNum type="arabicPeriod"/>
            </a:pPr>
            <a:r>
              <a:rPr lang="zh-CN" altLang="en-US" dirty="0">
                <a:solidFill>
                  <a:srgbClr val="000000"/>
                </a:solidFill>
                <a:latin typeface="Verdana" panose="020B0604030504040204" pitchFamily="34" charset="0"/>
              </a:rPr>
              <a:t>神经网络结构图中的拓扑与箭头代表着</a:t>
            </a:r>
            <a:r>
              <a:rPr lang="zh-CN" altLang="en-US" b="1" dirty="0">
                <a:solidFill>
                  <a:srgbClr val="000000"/>
                </a:solidFill>
                <a:latin typeface="Verdana" panose="020B0604030504040204" pitchFamily="34" charset="0"/>
              </a:rPr>
              <a:t>预测</a:t>
            </a:r>
            <a:r>
              <a:rPr lang="zh-CN" altLang="en-US" dirty="0">
                <a:solidFill>
                  <a:srgbClr val="000000"/>
                </a:solidFill>
                <a:latin typeface="Verdana" panose="020B0604030504040204" pitchFamily="34" charset="0"/>
              </a:rPr>
              <a:t>过程时数据的流向，跟</a:t>
            </a:r>
            <a:r>
              <a:rPr lang="zh-CN" altLang="en-US" b="1" dirty="0">
                <a:solidFill>
                  <a:srgbClr val="000000"/>
                </a:solidFill>
                <a:latin typeface="Verdana" panose="020B0604030504040204" pitchFamily="34" charset="0"/>
              </a:rPr>
              <a:t>训练</a:t>
            </a:r>
            <a:r>
              <a:rPr lang="zh-CN" altLang="en-US" dirty="0">
                <a:solidFill>
                  <a:srgbClr val="000000"/>
                </a:solidFill>
                <a:latin typeface="Verdana" panose="020B0604030504040204" pitchFamily="34" charset="0"/>
              </a:rPr>
              <a:t>时的数据流有一定的区别；</a:t>
            </a:r>
          </a:p>
          <a:p>
            <a:pPr>
              <a:buFont typeface="+mj-lt"/>
              <a:buAutoNum type="arabicPeriod"/>
            </a:pPr>
            <a:r>
              <a:rPr lang="zh-CN" altLang="en-US" dirty="0">
                <a:solidFill>
                  <a:srgbClr val="000000"/>
                </a:solidFill>
                <a:latin typeface="宋体" panose="02010600030101010101" pitchFamily="2" charset="-122"/>
                <a:ea typeface="宋体" panose="02010600030101010101" pitchFamily="2" charset="-122"/>
              </a:rPr>
              <a:t>结构图里的关键不是圆圈（代表“神经元”），而是连接线（代表“神经元”之间的连接）。每个连接线对应一个不同的</a:t>
            </a:r>
            <a:r>
              <a:rPr lang="zh-CN" altLang="en-US" b="1" dirty="0">
                <a:solidFill>
                  <a:srgbClr val="000000"/>
                </a:solidFill>
                <a:latin typeface="宋体" panose="02010600030101010101" pitchFamily="2" charset="-122"/>
                <a:ea typeface="宋体" panose="02010600030101010101" pitchFamily="2" charset="-122"/>
              </a:rPr>
              <a:t>权重</a:t>
            </a:r>
            <a:r>
              <a:rPr lang="zh-CN" altLang="en-US" dirty="0">
                <a:solidFill>
                  <a:srgbClr val="000000"/>
                </a:solidFill>
                <a:latin typeface="宋体" panose="02010600030101010101" pitchFamily="2" charset="-122"/>
                <a:ea typeface="宋体" panose="02010600030101010101" pitchFamily="2" charset="-122"/>
              </a:rPr>
              <a:t>（其值称为</a:t>
            </a:r>
            <a:r>
              <a:rPr lang="zh-CN" altLang="en-US" b="1" dirty="0">
                <a:solidFill>
                  <a:srgbClr val="000000"/>
                </a:solidFill>
                <a:latin typeface="宋体" panose="02010600030101010101" pitchFamily="2" charset="-122"/>
                <a:ea typeface="宋体" panose="02010600030101010101" pitchFamily="2" charset="-122"/>
              </a:rPr>
              <a:t>权值</a:t>
            </a:r>
            <a:r>
              <a:rPr lang="zh-CN" altLang="en-US" dirty="0">
                <a:solidFill>
                  <a:srgbClr val="000000"/>
                </a:solidFill>
                <a:latin typeface="宋体" panose="02010600030101010101" pitchFamily="2" charset="-122"/>
                <a:ea typeface="宋体" panose="02010600030101010101" pitchFamily="2" charset="-122"/>
              </a:rPr>
              <a:t>），这是需要训练得到的</a:t>
            </a:r>
            <a:r>
              <a:rPr lang="zh-CN" altLang="en-US" dirty="0">
                <a:solidFill>
                  <a:srgbClr val="000000"/>
                </a:solidFill>
                <a:latin typeface="Verdana" panose="020B0604030504040204" pitchFamily="34" charset="0"/>
              </a:rPr>
              <a:t>。  </a:t>
            </a:r>
            <a:endParaRPr lang="zh-CN" altLang="en-US" b="0" i="0" dirty="0">
              <a:solidFill>
                <a:srgbClr val="000000"/>
              </a:solidFill>
              <a:effectLst/>
              <a:latin typeface="Verdana" panose="020B0604030504040204" pitchFamily="34" charset="0"/>
            </a:endParaRPr>
          </a:p>
        </p:txBody>
      </p:sp>
      <p:sp>
        <p:nvSpPr>
          <p:cNvPr id="3" name="Rectangle 1"/>
          <p:cNvSpPr>
            <a:spLocks noChangeArrowheads="1"/>
          </p:cNvSpPr>
          <p:nvPr/>
        </p:nvSpPr>
        <p:spPr bwMode="auto">
          <a:xfrm>
            <a:off x="-2090994" y="60612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图3 从下到上的神经网络结构图</a:t>
            </a: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18700" b="0" i="0" u="none" strike="noStrike" cap="none" normalizeH="0" baseline="0" dirty="0">
              <a:ln>
                <a:noFill/>
              </a:ln>
              <a:solidFill>
                <a:srgbClr val="000000"/>
              </a:solidFill>
              <a:effectLst/>
              <a:latin typeface="Verdana" panose="020B0604030504040204" pitchFamily="34" charset="0"/>
            </a:endParaRPr>
          </a:p>
        </p:txBody>
      </p:sp>
      <p:pic>
        <p:nvPicPr>
          <p:cNvPr id="2050" name="Picture 2" descr="http://images2015.cnblogs.com/blog/673793/201512/673793-20151219174631693-7751819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7521" y="2434233"/>
            <a:ext cx="4629150" cy="2981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9945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2721" y="397872"/>
            <a:ext cx="10679151"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CNN</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的结构</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卷积神经网络是一个多层的神经网络，每层由多个二维平面（</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feature map</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）组成，而每个平面由多个独立神经元组成。其结构包括如下形式的约束：</a:t>
            </a:r>
          </a:p>
        </p:txBody>
      </p:sp>
      <p:sp>
        <p:nvSpPr>
          <p:cNvPr id="3" name="矩形 2"/>
          <p:cNvSpPr/>
          <p:nvPr/>
        </p:nvSpPr>
        <p:spPr>
          <a:xfrm>
            <a:off x="962721" y="1268330"/>
            <a:ext cx="10679151"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特征提取。每一个神经元从上一层的局部区域得到输入，然后提取局部特征。</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特征映射。每一个计算层都是由多个特征映射（多个</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feature map</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）组成的，每个特征映射都是平面形式的。平面中每个神经元在约束下共享相同的连接权值集（与上一层对应视觉野范围内节点的所有连边），这样减少了参数数量个减轻了计算负担。</a:t>
            </a:r>
          </a:p>
          <a:p>
            <a:pPr marL="0" marR="0" lvl="0" indent="0" algn="l" defTabSz="914400" rtl="0" eaLnBrk="1" fontAlgn="auto" latinLnBrk="0" hangingPunct="1">
              <a:lnSpc>
                <a:spcPct val="100000"/>
              </a:lnSpc>
              <a:spcBef>
                <a:spcPts val="0"/>
              </a:spcBef>
              <a:spcAft>
                <a:spcPts val="0"/>
              </a:spcAft>
              <a:buClrTx/>
              <a:buSzTx/>
              <a:buFont typeface="+mj-lt"/>
              <a:buAutoNum type="arabicPeriod"/>
              <a:tabLst/>
              <a:defRPr/>
            </a:pP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子抽样。卷积层后面是一个局部子抽样的计算层，由此特征映射（</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feature map</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）的分辨率降低，以降低对变形的敏感度。子抽样层对应与池化过程，此处会有一个池化窗口，池化窗口是不重叠的。</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6194" y="3267981"/>
            <a:ext cx="7115175" cy="3166273"/>
          </a:xfrm>
          <a:prstGeom prst="rect">
            <a:avLst/>
          </a:prstGeom>
        </p:spPr>
      </p:pic>
    </p:spTree>
    <p:extLst>
      <p:ext uri="{BB962C8B-B14F-4D97-AF65-F5344CB8AC3E}">
        <p14:creationId xmlns:p14="http://schemas.microsoft.com/office/powerpoint/2010/main" val="17832411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9628" y="4194629"/>
            <a:ext cx="9965474" cy="2308324"/>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卷积神经网络示意图（</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C</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层代表卷积层，</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S</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层代表池化层（采样层），</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S4</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层之后是一个将高维特征一维化过程，再将多个</a:t>
            </a:r>
            <a:r>
              <a:rPr kumimoji="0" lang="en-US" altLang="zh-CN"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channel</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的特征拼接起来作为多层感知机的输入。</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卷积层为特征提取层，每个神经元的输入与前一层的局部感受野相连，并提取该局部的特征，一旦该局部特征被提取后，它与其他特征间的位置关系也随之确定下来。</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采样层是特征映射层，网络的每个计算层由多个特征映射组成，每个特征映射为一个平面，平面上所有神经元的权值相等。特征映射结构采用影响函数核小的</a:t>
            </a:r>
            <a:r>
              <a:rPr kumimoji="0" lang="en-US" altLang="zh-CN" sz="1800" b="0" i="0" u="none" strike="noStrike" kern="1200" cap="none" spc="0" normalizeH="0" baseline="0" noProof="0" dirty="0" err="1">
                <a:ln>
                  <a:noFill/>
                </a:ln>
                <a:solidFill>
                  <a:srgbClr val="3F3F3F"/>
                </a:solidFill>
                <a:effectLst/>
                <a:uLnTx/>
                <a:uFillTx/>
                <a:latin typeface="microsoft yahei" panose="020B0503020204020204" pitchFamily="34" charset="-122"/>
                <a:ea typeface="microsoft yahei" panose="020B0503020204020204" pitchFamily="34" charset="-122"/>
                <a:cs typeface="+mn-cs"/>
              </a:rPr>
              <a:t>si</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比如对图像做平滑，一个典型的</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领域平滑，其结果中的每个值都来源于原对应位置和其周边</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个元素与一个</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3X3</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矩阵的乘积：</a:t>
            </a:r>
            <a:r>
              <a:rPr kumimoji="0" lang="en-US" altLang="zh-CN" sz="1800" b="0" i="0" u="none" strike="noStrike" kern="1200" cap="none" spc="0" normalizeH="0" baseline="0" noProof="0" dirty="0" err="1">
                <a:ln>
                  <a:noFill/>
                </a:ln>
                <a:solidFill>
                  <a:srgbClr val="3F3F3F"/>
                </a:solidFill>
                <a:effectLst/>
                <a:uLnTx/>
                <a:uFillTx/>
                <a:latin typeface="microsoft yahei" panose="020B0503020204020204" pitchFamily="34" charset="-122"/>
                <a:ea typeface="microsoft yahei" panose="020B0503020204020204" pitchFamily="34" charset="-122"/>
                <a:cs typeface="+mn-cs"/>
              </a:rPr>
              <a:t>gmoid</a:t>
            </a:r>
            <a:r>
              <a:rPr kumimoji="0" lang="zh-CN" altLang="en-US" sz="1800" b="0" i="0" u="none" strike="noStrike" kern="1200" cap="none" spc="0" normalizeH="0" baseline="0" noProof="0" dirty="0">
                <a:ln>
                  <a:noFill/>
                </a:ln>
                <a:solidFill>
                  <a:srgbClr val="3F3F3F"/>
                </a:solidFill>
                <a:effectLst/>
                <a:uLnTx/>
                <a:uFillTx/>
                <a:latin typeface="microsoft yahei" panose="020B0503020204020204" pitchFamily="34" charset="-122"/>
                <a:ea typeface="microsoft yahei" panose="020B0503020204020204" pitchFamily="34" charset="-122"/>
                <a:cs typeface="+mn-cs"/>
              </a:rPr>
              <a:t>函数作为卷积网络的激活函数，使得特征映射具有位移不变性。</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777" y="343248"/>
            <a:ext cx="7115175" cy="3629025"/>
          </a:xfrm>
          <a:prstGeom prst="rect">
            <a:avLst/>
          </a:prstGeom>
        </p:spPr>
      </p:pic>
    </p:spTree>
    <p:extLst>
      <p:ext uri="{BB962C8B-B14F-4D97-AF65-F5344CB8AC3E}">
        <p14:creationId xmlns:p14="http://schemas.microsoft.com/office/powerpoint/2010/main" val="9696668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2137" y="213182"/>
            <a:ext cx="11771971" cy="341632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参数共享</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但其实这样的话参数仍然过多，那么就启动第二级神器，即权值共享。在上面的局部连接中，每个神经元都对应</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个参数，一共</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1000000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个神经元，如果这</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1000000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个神经元的</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个参数都是相等的，那么参数数目就变为</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了。</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我们可以这</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参数（也就是卷积操作）看成是提取特征的方式，该方式与位置无关。这其中隐含的原理则是：图像的一部分的统计特性与其他部分是一样的。这也意味着我们在这一部分学习的特征也能用在另一部分上，所以对于这个图像上的所有位置，我们都能使用同样的学习特征。</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更直观一些，当从一个大尺寸图像中随机选取一小块，比如说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8×8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作为样本，并且从这个小块样本中学习到了一些特征，这时我们可以把从这个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8×8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样本中学习到的特征作为探测器，应用到这个图像的任意地方中去。特别是，我们可以用从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8×8 </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样本中所学习到的特征跟原本的大尺寸图像作卷积，从而对这个大尺寸图像上的任一位置获得一个不同特征的激活值。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如下图所示，展示了一个</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33</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的卷积核在</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55</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的图像上做卷积的过程。每个卷积都是一种特征提取方式，就像一个筛子，将图像中符合条件（激活值越大越符合条件）的部分筛选出来。</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4154" y="3629502"/>
            <a:ext cx="5010150" cy="3183673"/>
          </a:xfrm>
          <a:prstGeom prst="rect">
            <a:avLst/>
          </a:prstGeom>
        </p:spPr>
      </p:pic>
    </p:spTree>
    <p:extLst>
      <p:ext uri="{BB962C8B-B14F-4D97-AF65-F5344CB8AC3E}">
        <p14:creationId xmlns:p14="http://schemas.microsoft.com/office/powerpoint/2010/main" val="14062999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62721" y="404335"/>
            <a:ext cx="10344615"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多卷积核</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上面所述只有</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个参数时，表明只有</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100*100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的卷积核，显然，特征提取是不充分的，我们可以添加多个卷积核，比如</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32</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个卷积核，可以学习</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32</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种特征。在有多个卷积核时，如下图所示</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9719" y="1594740"/>
            <a:ext cx="5715000" cy="2352675"/>
          </a:xfrm>
          <a:prstGeom prst="rect">
            <a:avLst/>
          </a:prstGeom>
        </p:spPr>
      </p:pic>
      <p:sp>
        <p:nvSpPr>
          <p:cNvPr id="4" name="矩形 3"/>
          <p:cNvSpPr/>
          <p:nvPr/>
        </p:nvSpPr>
        <p:spPr>
          <a:xfrm>
            <a:off x="918116" y="4986367"/>
            <a:ext cx="10433824"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上图右，不同颜色表明不同的卷积核。每个卷积核都会将图像生成为另一幅图像。比如两个卷积核就可以将生成两幅图像，这两幅图像可以看做是一张图像的不同的通道。如下图所示，下图有个小错误，即将</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w1</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改为</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w0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w2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改为</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w1</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即可。下文中仍以</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w1</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和</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w2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称呼它们。</a:t>
            </a:r>
          </a:p>
        </p:txBody>
      </p:sp>
    </p:spTree>
    <p:extLst>
      <p:ext uri="{BB962C8B-B14F-4D97-AF65-F5344CB8AC3E}">
        <p14:creationId xmlns:p14="http://schemas.microsoft.com/office/powerpoint/2010/main" val="109638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8680" y="2422364"/>
            <a:ext cx="5733333" cy="3619048"/>
          </a:xfrm>
          <a:prstGeom prst="rect">
            <a:avLst/>
          </a:prstGeom>
        </p:spPr>
      </p:pic>
      <p:sp>
        <p:nvSpPr>
          <p:cNvPr id="3" name="矩形 2"/>
          <p:cNvSpPr/>
          <p:nvPr/>
        </p:nvSpPr>
        <p:spPr>
          <a:xfrm>
            <a:off x="1235925" y="248218"/>
            <a:ext cx="922391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下图展示了在四个通道上的卷积操作，有两个卷积核，生成两个通道。其中需要注意的是，四个通道上每个通道对应一个卷积核，先将</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w2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忽略，只看</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w1</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，那么在</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w1</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的某位置（</a:t>
            </a:r>
            <a:r>
              <a:rPr kumimoji="0" lang="en-US" altLang="zh-CN" sz="1800" b="0" i="0" u="none" strike="noStrike" kern="1200" cap="none" spc="0" normalizeH="0" baseline="0" noProof="0" dirty="0" err="1">
                <a:ln>
                  <a:noFill/>
                </a:ln>
                <a:solidFill>
                  <a:srgbClr val="555555"/>
                </a:solidFill>
                <a:effectLst/>
                <a:uLnTx/>
                <a:uFillTx/>
                <a:latin typeface="Microsoft Yahei" panose="020B0503020204020204" pitchFamily="34" charset="-122"/>
                <a:ea typeface="Microsoft Yahei" panose="020B0503020204020204" pitchFamily="34" charset="-122"/>
                <a:cs typeface="+mn-cs"/>
              </a:rPr>
              <a:t>i,j</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）处的值，是由四个通道上（</a:t>
            </a:r>
            <a:r>
              <a:rPr kumimoji="0" lang="en-US" altLang="zh-CN" sz="1800" b="0" i="0" u="none" strike="noStrike" kern="1200" cap="none" spc="0" normalizeH="0" baseline="0" noProof="0" dirty="0" err="1">
                <a:ln>
                  <a:noFill/>
                </a:ln>
                <a:solidFill>
                  <a:srgbClr val="555555"/>
                </a:solidFill>
                <a:effectLst/>
                <a:uLnTx/>
                <a:uFillTx/>
                <a:latin typeface="Microsoft Yahei" panose="020B0503020204020204" pitchFamily="34" charset="-122"/>
                <a:ea typeface="Microsoft Yahei" panose="020B0503020204020204" pitchFamily="34" charset="-122"/>
                <a:cs typeface="+mn-cs"/>
              </a:rPr>
              <a:t>i,j</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）处的卷积结果相加然后再取激活函数值得到的。</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5026" y="1520765"/>
            <a:ext cx="3885714" cy="552381"/>
          </a:xfrm>
          <a:prstGeom prst="rect">
            <a:avLst/>
          </a:prstGeom>
        </p:spPr>
      </p:pic>
      <p:sp>
        <p:nvSpPr>
          <p:cNvPr id="5" name="矩形 4"/>
          <p:cNvSpPr/>
          <p:nvPr/>
        </p:nvSpPr>
        <p:spPr>
          <a:xfrm>
            <a:off x="1372527" y="6067464"/>
            <a:ext cx="895071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在上图由</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4</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个通道卷积得到</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个通道的过程中，参数的数目为</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4×2×2×2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个，其中</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4</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表示</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4</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个通道，第一个</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表示生成</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个通道，最后的</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表示卷积核大小。</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491891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7132" y="369300"/>
            <a:ext cx="10783229" cy="369331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Down-pooling</a:t>
            </a:r>
            <a:endPar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在通过卷积获得了特征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(features) </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之后，下一步我们希望利用这些特征去做分类。理论上讲，人们可以用所有提取得到的特征去训练分类器，例如 </a:t>
            </a:r>
            <a:r>
              <a:rPr kumimoji="0" lang="en-US" altLang="zh-CN" sz="1800" b="0" i="0" u="none" strike="noStrike" kern="1200" cap="none" spc="0" normalizeH="0" baseline="0" noProof="0" dirty="0" err="1">
                <a:ln>
                  <a:noFill/>
                </a:ln>
                <a:solidFill>
                  <a:srgbClr val="555555"/>
                </a:solidFill>
                <a:effectLst/>
                <a:uLnTx/>
                <a:uFillTx/>
                <a:latin typeface="Microsoft Yahei" panose="020B0503020204020204" pitchFamily="34" charset="-122"/>
                <a:ea typeface="Microsoft Yahei" panose="020B0503020204020204" pitchFamily="34" charset="-122"/>
                <a:cs typeface="+mn-cs"/>
              </a:rPr>
              <a:t>softmax</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 </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分类器，但这样做面临计算量的挑战。例如：对于一个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96X96 </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像素的图像，假设我们已经学习得到了</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400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个定义在</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8X8</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输入上的特征，每一个特征和图像卷积都会得到一个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(96 − 8 + 1) × (96 − 8 + 1) = 7921 </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维的卷积特征，由于有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400 </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个特征，所以每个样例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(example) </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都会得到一个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892 × 400 = 3,168,400 </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维的卷积特征向量。学习一个拥有超过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3 </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百万特征输入的分类器十分不便，并且容易出现过拟合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(over-fitting)</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为了解决这个问题，首先回忆一下，我们之所以决定使用卷积后的特征是因为图像具有一种“静态性”的属性，这也就意味着在一个图像区域有用的特征极有可能在另一个区域同样适用。因此，为了描述大的图像，一个很自然的想法就是对不同位置的特征进行聚合统计，例如，人们可以计算图像一个区域上的某个特定特征的平均值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或最大值</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。这些概要统计特征不仅具有低得多的维度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相比使用所有提取得到的特征</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，同时还会改善结果</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不容易过拟合</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。这种聚合的操作就叫做池化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(pooling)</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，有时也称为平均池化或者最大池化 </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取决于计算池化的方法</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6448" y="4062619"/>
            <a:ext cx="4209586" cy="2613683"/>
          </a:xfrm>
          <a:prstGeom prst="rect">
            <a:avLst/>
          </a:prstGeom>
        </p:spPr>
      </p:pic>
      <p:sp>
        <p:nvSpPr>
          <p:cNvPr id="4" name="矩形 3"/>
          <p:cNvSpPr/>
          <p:nvPr/>
        </p:nvSpPr>
        <p:spPr>
          <a:xfrm>
            <a:off x="8254882" y="4923631"/>
            <a:ext cx="2876630"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卷积神经网络的基本结构和原理已经阐述完毕。</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5" name="矩形 4"/>
          <p:cNvSpPr/>
          <p:nvPr/>
        </p:nvSpPr>
        <p:spPr>
          <a:xfrm>
            <a:off x="786897" y="4090979"/>
            <a:ext cx="2460703"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多层卷积</a:t>
            </a:r>
            <a:endPar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在实际应用中，往往使用多层卷积，然后再使用全连接层进行训练，多层卷积的目的是一层卷积学到的特征往往是局部的，层数越高，学到的特征就越全局化。</a:t>
            </a:r>
          </a:p>
        </p:txBody>
      </p:sp>
    </p:spTree>
    <p:extLst>
      <p:ext uri="{BB962C8B-B14F-4D97-AF65-F5344CB8AC3E}">
        <p14:creationId xmlns:p14="http://schemas.microsoft.com/office/powerpoint/2010/main" val="2251278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8420" y="252443"/>
            <a:ext cx="11664176" cy="2585323"/>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ImageNet-2010</a:t>
            </a:r>
            <a:r>
              <a:rPr kumimoji="0" lang="zh-CN" altLang="en-US" sz="1800" b="1"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网络结构</a:t>
            </a:r>
            <a:endPar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ImageNet LSVRC</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是一个图片分类的比赛，其训练集包括</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127W+</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张图片，验证集有</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5W</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张图片，测试集有</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15W</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张图片。本文截取</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2010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年</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Alex </a:t>
            </a:r>
            <a:r>
              <a:rPr kumimoji="0" lang="en-US" altLang="zh-CN" sz="1800" b="0" i="0" u="none" strike="noStrike" kern="1200" cap="none" spc="0" normalizeH="0" baseline="0" noProof="0" dirty="0" err="1">
                <a:ln>
                  <a:noFill/>
                </a:ln>
                <a:solidFill>
                  <a:srgbClr val="555555"/>
                </a:solidFill>
                <a:effectLst/>
                <a:uLnTx/>
                <a:uFillTx/>
                <a:latin typeface="Microsoft Yahei" panose="020B0503020204020204" pitchFamily="34" charset="-122"/>
                <a:ea typeface="Microsoft Yahei" panose="020B0503020204020204" pitchFamily="34" charset="-122"/>
                <a:cs typeface="+mn-cs"/>
              </a:rPr>
              <a:t>Krizhevsky</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CNN</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结构进行说明，该结构在</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2010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年取得冠军，</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top-5</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错误率为</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15.3%</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。值得一提的是，在今年的</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ImageNet LSVRC</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比赛中，取得冠军的</a:t>
            </a:r>
            <a:r>
              <a:rPr kumimoji="0" lang="en-US" altLang="zh-CN" sz="1800" b="0" i="0" u="none" strike="noStrike" kern="1200" cap="none" spc="0" normalizeH="0" baseline="0" noProof="0" dirty="0" err="1">
                <a:ln>
                  <a:noFill/>
                </a:ln>
                <a:solidFill>
                  <a:srgbClr val="555555"/>
                </a:solidFill>
                <a:effectLst/>
                <a:uLnTx/>
                <a:uFillTx/>
                <a:latin typeface="Microsoft Yahei" panose="020B0503020204020204" pitchFamily="34" charset="-122"/>
                <a:ea typeface="Microsoft Yahei" panose="020B0503020204020204" pitchFamily="34" charset="-122"/>
                <a:cs typeface="+mn-cs"/>
              </a:rPr>
              <a:t>GoogNet</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已经达到了</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top-5</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错误率</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6.67%</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。可见，深度学习的提升空间还很巨大。</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下图即为</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Alex</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CNN</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结构图。需要注意的是，该模型采用了</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2-GPU</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并行结构，即第</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4</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5</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卷积层都是将模型参数分为</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部分进行训练的。在这里，更进一步，并行结构分为数据并行与模型并行。数据并行是指在不同的</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GPU</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上，模型结构相同，但将训练数据进行切分，分别训练得到不同的模型，然后再将模型进行融合。而模型并行则是，将若干层的模型参数进行切分，不同的</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GPU</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上使用相同的数据进行训练，得到的结果直接连接作为下一层的输入。</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10" y="3314235"/>
            <a:ext cx="5715000" cy="2640516"/>
          </a:xfrm>
          <a:prstGeom prst="rect">
            <a:avLst/>
          </a:prstGeom>
        </p:spPr>
      </p:pic>
      <p:sp>
        <p:nvSpPr>
          <p:cNvPr id="6" name="矩形 5"/>
          <p:cNvSpPr/>
          <p:nvPr/>
        </p:nvSpPr>
        <p:spPr>
          <a:xfrm>
            <a:off x="6010508" y="3060790"/>
            <a:ext cx="6096000" cy="3323987"/>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输入：</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224×224</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大小的图片，</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3</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通道</a:t>
            </a:r>
            <a:br>
              <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第一层卷积：</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5×5</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大小的卷积核</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96</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个，每个</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GPU</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上</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48</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a:t>
            </a:r>
            <a:br>
              <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第一层</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max-pooling</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2×2</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的核。</a:t>
            </a:r>
            <a:br>
              <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第二层卷积：</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3×3</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卷积核</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256</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个，每个</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GPU</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上</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128</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a:t>
            </a:r>
            <a:br>
              <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第二层</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max-pooling</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2×2</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的核。</a:t>
            </a:r>
            <a:br>
              <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第三层卷积：与上一层是全连接，</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3*3</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的卷积核</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384</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个。分到两个</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GPU</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上个</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192</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a:t>
            </a:r>
            <a:br>
              <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第四层卷积：</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3×3</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的卷积核</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384</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个，两个</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GPU</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各</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192</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个。该层与上一层连接没有经过</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pooling</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层。</a:t>
            </a:r>
            <a:br>
              <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第五层卷积：</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3×3</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的卷积核</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256</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个，两个</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GPU</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上个</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128</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个。</a:t>
            </a:r>
            <a:br>
              <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第五层</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max-pooling</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2×2</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的核。</a:t>
            </a:r>
            <a:br>
              <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第一层全连接：</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4096</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维，将第五层</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max-pooling</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的输出连接成为一个一维向量，作为该层的输入。</a:t>
            </a:r>
            <a:br>
              <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第二层全连接：</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4096</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维</a:t>
            </a:r>
            <a:br>
              <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r>
              <a:rPr kumimoji="0" lang="en-US" altLang="zh-CN" sz="1400" b="0" i="0" u="none" strike="noStrike" kern="1200" cap="none" spc="0" normalizeH="0" baseline="0" noProof="0" dirty="0" err="1">
                <a:ln>
                  <a:noFill/>
                </a:ln>
                <a:solidFill>
                  <a:srgbClr val="555555"/>
                </a:solidFill>
                <a:effectLst/>
                <a:uLnTx/>
                <a:uFillTx/>
                <a:latin typeface="Microsoft Yahei" panose="020B0503020204020204" pitchFamily="34" charset="-122"/>
                <a:ea typeface="Microsoft Yahei" panose="020B0503020204020204" pitchFamily="34" charset="-122"/>
                <a:cs typeface="+mn-cs"/>
              </a:rPr>
              <a:t>Softmax</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层：输出为</a:t>
            </a:r>
            <a:r>
              <a:rPr kumimoji="0" lang="en-US" altLang="zh-CN"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1000</a:t>
            </a:r>
            <a:r>
              <a:rPr kumimoji="0" lang="zh-CN" altLang="en-US" sz="14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，输出的每一维都是图片属于该类别的概率。</a:t>
            </a:r>
            <a:endParaRPr kumimoji="0" lang="zh-CN" altLang="en-US" sz="1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08664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28545" y="500012"/>
            <a:ext cx="1077951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555555"/>
                </a:solidFill>
                <a:effectLst/>
                <a:uLnTx/>
                <a:uFillTx/>
                <a:latin typeface="Microsoft Yahei" panose="020B0503020204020204" pitchFamily="34" charset="-122"/>
                <a:ea typeface="Microsoft Yahei" panose="020B0503020204020204" pitchFamily="34" charset="-122"/>
                <a:cs typeface="+mn-cs"/>
              </a:rPr>
              <a:t>DeepID</a:t>
            </a:r>
            <a:r>
              <a:rPr kumimoji="0" lang="zh-CN" altLang="en-US" sz="1800" b="1"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网络结构</a:t>
            </a:r>
            <a:endPar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err="1">
                <a:ln>
                  <a:noFill/>
                </a:ln>
                <a:solidFill>
                  <a:srgbClr val="555555"/>
                </a:solidFill>
                <a:effectLst/>
                <a:uLnTx/>
                <a:uFillTx/>
                <a:latin typeface="Microsoft Yahei" panose="020B0503020204020204" pitchFamily="34" charset="-122"/>
                <a:ea typeface="Microsoft Yahei" panose="020B0503020204020204" pitchFamily="34" charset="-122"/>
                <a:cs typeface="+mn-cs"/>
              </a:rPr>
              <a:t>DeepID</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网络结构是香港中文大学的</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Sun Yi</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开发出来用来学习人脸特征的卷积神经网络。每张输入的人脸被表示为</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160</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维的向量，学习到的向量经过其他模型进行分类，在人脸验证试验上得到了</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97.45%</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的正确率，更进一步的，原作者改进了</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CNN</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，又得到了</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99.15%</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的正确率。</a:t>
            </a:r>
          </a:p>
        </p:txBody>
      </p:sp>
      <p:sp>
        <p:nvSpPr>
          <p:cNvPr id="3" name="矩形 2"/>
          <p:cNvSpPr/>
          <p:nvPr/>
        </p:nvSpPr>
        <p:spPr>
          <a:xfrm>
            <a:off x="728545" y="1789991"/>
            <a:ext cx="9642089"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该结构与</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ImageNet</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的具体参数类似，所以只解释一下不同的部分</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265" y="3245005"/>
            <a:ext cx="5715000" cy="2286000"/>
          </a:xfrm>
          <a:prstGeom prst="rect">
            <a:avLst/>
          </a:prstGeom>
        </p:spPr>
      </p:pic>
      <p:sp>
        <p:nvSpPr>
          <p:cNvPr id="5" name="矩形 4"/>
          <p:cNvSpPr/>
          <p:nvPr/>
        </p:nvSpPr>
        <p:spPr>
          <a:xfrm>
            <a:off x="6259551" y="3649341"/>
            <a:ext cx="6096000" cy="1477328"/>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上图中的结构，在最后只有一层全连接层，然后就是</a:t>
            </a:r>
            <a:r>
              <a:rPr kumimoji="0" lang="en-US" altLang="zh-CN" sz="1800" b="0" i="0" u="none" strike="noStrike" kern="1200" cap="none" spc="0" normalizeH="0" baseline="0" noProof="0" dirty="0" err="1">
                <a:ln>
                  <a:noFill/>
                </a:ln>
                <a:solidFill>
                  <a:srgbClr val="555555"/>
                </a:solidFill>
                <a:effectLst/>
                <a:uLnTx/>
                <a:uFillTx/>
                <a:latin typeface="Microsoft Yahei" panose="020B0503020204020204" pitchFamily="34" charset="-122"/>
                <a:ea typeface="Microsoft Yahei" panose="020B0503020204020204" pitchFamily="34" charset="-122"/>
                <a:cs typeface="+mn-cs"/>
              </a:rPr>
              <a:t>softmax</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层了。论文中就是以该全连接层作为图像的表示。在全连接层，以第四层卷积和第三层</a:t>
            </a:r>
            <a:r>
              <a:rPr kumimoji="0" lang="en-US" altLang="zh-CN"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max-pooling</a:t>
            </a:r>
            <a:r>
              <a:rPr kumimoji="0" lang="zh-CN" altLang="en-US" sz="1800" b="0" i="0" u="none" strike="noStrike" kern="1200" cap="none" spc="0" normalizeH="0" baseline="0" noProof="0" dirty="0">
                <a:ln>
                  <a:noFill/>
                </a:ln>
                <a:solidFill>
                  <a:srgbClr val="555555"/>
                </a:solidFill>
                <a:effectLst/>
                <a:uLnTx/>
                <a:uFillTx/>
                <a:latin typeface="Microsoft Yahei" panose="020B0503020204020204" pitchFamily="34" charset="-122"/>
                <a:ea typeface="Microsoft Yahei" panose="020B0503020204020204" pitchFamily="34" charset="-122"/>
                <a:cs typeface="+mn-cs"/>
              </a:rPr>
              <a:t>的输出作为全连接层的输入，这样可以学习到局部的和全局的特征。</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874602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19561" y="463656"/>
            <a:ext cx="9798204" cy="2031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卷积</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    卷积操作</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    对图像（不同的数据窗口数据）和滤波矩阵（一组固定的权重：因为每个神经元的权重固定，所以又可以看做一个恒定的滤波器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）做</a:t>
            </a:r>
            <a:r>
              <a:rPr kumimoji="0" lang="zh-CN" altLang="en-US" sz="1800" b="1"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内积</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（逐个元素相乘再求和）的操作就是所谓的</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卷积</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操作，也是卷积神经网络的名字来源。</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    比如下图中，图中左边部分是原始输入数据，图中中间部分是滤波器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，图中右边是输出的新的二维数据。</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64" y="2700072"/>
            <a:ext cx="5910146" cy="4157928"/>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349" y="2696800"/>
            <a:ext cx="742950" cy="97155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74587" y="3870170"/>
            <a:ext cx="781050" cy="819150"/>
          </a:xfrm>
          <a:prstGeom prst="rect">
            <a:avLst/>
          </a:prstGeom>
        </p:spPr>
      </p:pic>
      <p:sp>
        <p:nvSpPr>
          <p:cNvPr id="8" name="矩形 7"/>
          <p:cNvSpPr/>
          <p:nvPr/>
        </p:nvSpPr>
        <p:spPr>
          <a:xfrm>
            <a:off x="6289100" y="4323949"/>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对应位置上是数字先乘后相加</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9" name="Rectangle 1"/>
          <p:cNvSpPr>
            <a:spLocks noChangeArrowheads="1"/>
          </p:cNvSpPr>
          <p:nvPr/>
        </p:nvSpPr>
        <p:spPr bwMode="auto">
          <a:xfrm>
            <a:off x="9001511" y="573172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zh-CN" sz="1000" b="0" i="0" u="none" strike="noStrike" kern="1200" cap="none" spc="0" normalizeH="0" baseline="0" noProof="0">
                <a:ln>
                  <a:noFill/>
                </a:ln>
                <a:solidFill>
                  <a:srgbClr val="333333"/>
                </a:solidFill>
                <a:effectLst/>
                <a:uLnTx/>
                <a:uFillTx/>
                <a:latin typeface="Arial" panose="020B0604020202020204" pitchFamily="34" charset="0"/>
                <a:ea typeface="等线" panose="02010600030101010101" pitchFamily="2" charset="-122"/>
                <a:cs typeface="Arial" panose="020B0604020202020204" pitchFamily="34" charset="0"/>
              </a:rPr>
              <a:t>= </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rPr>
              <a:t>  </a:t>
            </a:r>
            <a:r>
              <a:rPr kumimoji="0" lang="zh-CN" altLang="zh-CN" sz="25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等线" panose="02010600030101010101" pitchFamily="2" charset="-122"/>
              <a:cs typeface="+mn-cs"/>
            </a:endParaRPr>
          </a:p>
        </p:txBody>
      </p:sp>
      <p:pic>
        <p:nvPicPr>
          <p:cNvPr id="1026" name="Picture 2" descr="http://img.blog.csdn.net/201607022208443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31699" y="5541227"/>
            <a:ext cx="485775" cy="409575"/>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a:xfrm>
            <a:off x="6096000" y="6064509"/>
            <a:ext cx="6096000" cy="646331"/>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中间滤波器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与数据窗口做内积，其具体计算过程则是：</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4*0 + 0*0 + 0*0 + 0*0 + 0*1 + 0*1 + 0*0 + 0*1 + -4*2 = -8</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8578769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53014" y="396749"/>
            <a:ext cx="10099288" cy="175432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图像上的卷积</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    在计算过程中，输入是一定区域大小</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(width*height)</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的数据，和滤波器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（一组固定的权重）做内积后等到新的二维数据。</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    对于下图中，左边是图像输入，中间部分就是滤波器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（一组固定的权重），不同的滤波器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会得到不同的输出数据，比如轮廓、颜色深浅。</a:t>
            </a: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相当于如果想提取图像的不同特征，则用不同的滤波器</a:t>
            </a:r>
            <a:r>
              <a:rPr kumimoji="0" lang="en-US" altLang="zh-CN"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filter</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，提取想要的关于图像的</a:t>
            </a:r>
            <a:r>
              <a:rPr kumimoji="0" lang="zh-CN" altLang="en-US" sz="1800" b="0" i="0" u="none" strike="noStrike" kern="1200" cap="none" spc="0" normalizeH="0" baseline="0" noProof="0" dirty="0">
                <a:ln>
                  <a:noFill/>
                </a:ln>
                <a:solidFill>
                  <a:srgbClr val="FF0000"/>
                </a:solidFill>
                <a:effectLst/>
                <a:uLnTx/>
                <a:uFillTx/>
                <a:latin typeface="Arial" panose="020B0604020202020204" pitchFamily="34" charset="0"/>
                <a:ea typeface="等线" panose="02010600030101010101" pitchFamily="2" charset="-122"/>
                <a:cs typeface="+mn-cs"/>
              </a:rPr>
              <a:t>特定信息：轮廓或颜色深浅</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a:t>
            </a: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7956" y="2530745"/>
            <a:ext cx="6124575" cy="3781425"/>
          </a:xfrm>
          <a:prstGeom prst="rect">
            <a:avLst/>
          </a:prstGeom>
        </p:spPr>
      </p:pic>
    </p:spTree>
    <p:extLst>
      <p:ext uri="{BB962C8B-B14F-4D97-AF65-F5344CB8AC3E}">
        <p14:creationId xmlns:p14="http://schemas.microsoft.com/office/powerpoint/2010/main" val="1059779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84860" y="234940"/>
            <a:ext cx="10462260" cy="2308324"/>
          </a:xfrm>
          <a:prstGeom prst="rect">
            <a:avLst/>
          </a:prstGeom>
        </p:spPr>
        <p:txBody>
          <a:bodyPr wrap="square">
            <a:spAutoFit/>
          </a:bodyPr>
          <a:lstStyle/>
          <a:p>
            <a:r>
              <a:rPr lang="zh-CN" altLang="en-US" b="1" dirty="0">
                <a:solidFill>
                  <a:srgbClr val="000000"/>
                </a:solidFill>
                <a:latin typeface="Verdana" panose="020B0604030504040204" pitchFamily="34" charset="0"/>
              </a:rPr>
              <a:t>二</a:t>
            </a:r>
            <a:r>
              <a:rPr lang="en-US" altLang="zh-CN" b="1" dirty="0">
                <a:solidFill>
                  <a:srgbClr val="000000"/>
                </a:solidFill>
                <a:latin typeface="Verdana" panose="020B0604030504040204" pitchFamily="34" charset="0"/>
              </a:rPr>
              <a:t>. </a:t>
            </a:r>
            <a:r>
              <a:rPr lang="zh-CN" altLang="en-US" b="1" dirty="0">
                <a:solidFill>
                  <a:srgbClr val="000000"/>
                </a:solidFill>
                <a:latin typeface="Verdana" panose="020B0604030504040204" pitchFamily="34" charset="0"/>
              </a:rPr>
              <a:t>神经元</a:t>
            </a:r>
            <a:endParaRPr lang="zh-CN" altLang="en-US" dirty="0">
              <a:solidFill>
                <a:srgbClr val="000000"/>
              </a:solidFill>
              <a:latin typeface="Verdana" panose="020B0604030504040204" pitchFamily="34" charset="0"/>
            </a:endParaRPr>
          </a:p>
          <a:p>
            <a:r>
              <a:rPr lang="zh-CN" altLang="en-US" dirty="0">
                <a:solidFill>
                  <a:srgbClr val="000000"/>
                </a:solidFill>
                <a:latin typeface="Verdana" panose="020B0604030504040204" pitchFamily="34" charset="0"/>
              </a:rPr>
              <a:t>　　</a:t>
            </a:r>
            <a:r>
              <a:rPr lang="en-US" altLang="zh-CN" b="1" dirty="0">
                <a:solidFill>
                  <a:srgbClr val="000000"/>
                </a:solidFill>
                <a:latin typeface="Verdana" panose="020B0604030504040204" pitchFamily="34" charset="0"/>
              </a:rPr>
              <a:t>1.</a:t>
            </a:r>
            <a:r>
              <a:rPr lang="zh-CN" altLang="en-US" b="1" dirty="0">
                <a:solidFill>
                  <a:srgbClr val="000000"/>
                </a:solidFill>
                <a:latin typeface="Verdana" panose="020B0604030504040204" pitchFamily="34" charset="0"/>
              </a:rPr>
              <a:t> </a:t>
            </a:r>
            <a:r>
              <a:rPr lang="zh-CN" altLang="en-US" dirty="0">
                <a:solidFill>
                  <a:srgbClr val="000000"/>
                </a:solidFill>
                <a:latin typeface="Verdana" panose="020B0604030504040204" pitchFamily="34" charset="0"/>
              </a:rPr>
              <a:t>对于神经元的研究由来已久，</a:t>
            </a:r>
            <a:r>
              <a:rPr lang="en-US" altLang="zh-CN" dirty="0">
                <a:solidFill>
                  <a:srgbClr val="000000"/>
                </a:solidFill>
                <a:latin typeface="Verdana" panose="020B0604030504040204" pitchFamily="34" charset="0"/>
              </a:rPr>
              <a:t>1904</a:t>
            </a:r>
            <a:r>
              <a:rPr lang="zh-CN" altLang="en-US" dirty="0">
                <a:solidFill>
                  <a:srgbClr val="000000"/>
                </a:solidFill>
                <a:latin typeface="Verdana" panose="020B0604030504040204" pitchFamily="34" charset="0"/>
              </a:rPr>
              <a:t>年生物学家就已经知晓了神经元的组成结构。</a:t>
            </a:r>
          </a:p>
          <a:p>
            <a:r>
              <a:rPr lang="zh-CN" altLang="en-US" dirty="0">
                <a:solidFill>
                  <a:srgbClr val="000000"/>
                </a:solidFill>
                <a:latin typeface="Verdana" panose="020B0604030504040204" pitchFamily="34" charset="0"/>
              </a:rPr>
              <a:t>　　一个神经元通常具有多个</a:t>
            </a:r>
            <a:r>
              <a:rPr lang="zh-CN" altLang="en-US" b="1" dirty="0">
                <a:solidFill>
                  <a:srgbClr val="000000"/>
                </a:solidFill>
                <a:latin typeface="Verdana" panose="020B0604030504040204" pitchFamily="34" charset="0"/>
              </a:rPr>
              <a:t>树突</a:t>
            </a:r>
            <a:r>
              <a:rPr lang="zh-CN" altLang="en-US" dirty="0">
                <a:solidFill>
                  <a:srgbClr val="000000"/>
                </a:solidFill>
                <a:latin typeface="Verdana" panose="020B0604030504040204" pitchFamily="34" charset="0"/>
              </a:rPr>
              <a:t>，主要用来接受传入信息；而</a:t>
            </a:r>
            <a:r>
              <a:rPr lang="zh-CN" altLang="en-US" b="1" dirty="0">
                <a:solidFill>
                  <a:srgbClr val="000000"/>
                </a:solidFill>
                <a:latin typeface="Verdana" panose="020B0604030504040204" pitchFamily="34" charset="0"/>
              </a:rPr>
              <a:t>轴突</a:t>
            </a:r>
            <a:r>
              <a:rPr lang="zh-CN" altLang="en-US" dirty="0">
                <a:solidFill>
                  <a:srgbClr val="000000"/>
                </a:solidFill>
                <a:latin typeface="Verdana" panose="020B0604030504040204" pitchFamily="34" charset="0"/>
              </a:rPr>
              <a:t>只有一条，轴突尾端有许多轴突末梢可以给其他多个神经元传递信息。轴突末梢跟其他神经元的树突产生连接，从而传递信号。这个连接的位置在生物学上叫做</a:t>
            </a:r>
            <a:r>
              <a:rPr lang="zh-CN" altLang="en-US" dirty="0">
                <a:solidFill>
                  <a:srgbClr val="000000"/>
                </a:solidFill>
                <a:latin typeface="宋体" panose="02010600030101010101" pitchFamily="2" charset="-122"/>
                <a:ea typeface="宋体" panose="02010600030101010101" pitchFamily="2" charset="-122"/>
              </a:rPr>
              <a:t>“</a:t>
            </a:r>
            <a:r>
              <a:rPr lang="zh-CN" altLang="en-US" b="1" dirty="0">
                <a:solidFill>
                  <a:srgbClr val="000000"/>
                </a:solidFill>
                <a:latin typeface="宋体" panose="02010600030101010101" pitchFamily="2" charset="-122"/>
                <a:ea typeface="宋体" panose="02010600030101010101" pitchFamily="2" charset="-122"/>
              </a:rPr>
              <a:t>突触</a:t>
            </a:r>
            <a:r>
              <a:rPr lang="zh-CN" altLang="en-US" dirty="0">
                <a:solidFill>
                  <a:srgbClr val="000000"/>
                </a:solidFill>
                <a:latin typeface="宋体" panose="02010600030101010101" pitchFamily="2" charset="-122"/>
                <a:ea typeface="宋体" panose="02010600030101010101" pitchFamily="2" charset="-122"/>
              </a:rPr>
              <a:t>”</a:t>
            </a:r>
            <a:r>
              <a:rPr lang="zh-CN" altLang="en-US" dirty="0">
                <a:solidFill>
                  <a:srgbClr val="000000"/>
                </a:solidFill>
                <a:latin typeface="Verdana" panose="020B0604030504040204" pitchFamily="34" charset="0"/>
              </a:rPr>
              <a:t>。</a:t>
            </a:r>
          </a:p>
          <a:p>
            <a:r>
              <a:rPr lang="zh-CN" altLang="en-US" dirty="0">
                <a:solidFill>
                  <a:srgbClr val="000000"/>
                </a:solidFill>
                <a:latin typeface="Verdana" panose="020B0604030504040204" pitchFamily="34" charset="0"/>
              </a:rPr>
              <a:t>　　人脑中的神经元形状可以用下图做简单的说明：</a:t>
            </a:r>
          </a:p>
          <a:p>
            <a:br>
              <a:rPr lang="zh-CN" altLang="en-US" dirty="0"/>
            </a:br>
            <a:endParaRPr lang="zh-CN" altLang="en-US" dirty="0"/>
          </a:p>
        </p:txBody>
      </p:sp>
      <p:sp>
        <p:nvSpPr>
          <p:cNvPr id="4" name="Rectangle 3"/>
          <p:cNvSpPr>
            <a:spLocks noChangeArrowheads="1"/>
          </p:cNvSpPr>
          <p:nvPr/>
        </p:nvSpPr>
        <p:spPr bwMode="auto">
          <a:xfrm>
            <a:off x="-2548890" y="235458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000000"/>
                </a:solidFill>
                <a:effectLst/>
                <a:latin typeface="Verdana" panose="020B0604030504040204" pitchFamily="34" charset="0"/>
              </a:rPr>
              <a:t>  </a:t>
            </a:r>
            <a:endParaRPr kumimoji="0" lang="zh-CN" altLang="zh-CN" sz="800" b="0" i="0" u="none" strike="noStrike" cap="none" normalizeH="0" baseline="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a:ln>
                  <a:noFill/>
                </a:ln>
                <a:solidFill>
                  <a:srgbClr val="000000"/>
                </a:solidFill>
                <a:effectLst/>
                <a:latin typeface="黑体" panose="02010609060101010101" pitchFamily="49" charset="-122"/>
                <a:ea typeface="黑体" panose="02010609060101010101" pitchFamily="49" charset="-122"/>
              </a:rPr>
              <a:t>图4 神经元</a:t>
            </a:r>
            <a:endParaRPr kumimoji="0" lang="zh-CN" altLang="zh-CN" sz="17000" b="0" i="0" u="none" strike="noStrike" cap="none" normalizeH="0" baseline="0">
              <a:ln>
                <a:noFill/>
              </a:ln>
              <a:solidFill>
                <a:srgbClr val="000000"/>
              </a:solidFill>
              <a:effectLst/>
              <a:latin typeface="Verdana" panose="020B0604030504040204" pitchFamily="34" charset="0"/>
            </a:endParaRPr>
          </a:p>
        </p:txBody>
      </p:sp>
      <p:pic>
        <p:nvPicPr>
          <p:cNvPr id="3076" name="Picture 4" descr="http://images2015.cnblogs.com/blog/673793/201512/673793-20151229121248198-81869894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7110" y="2446655"/>
            <a:ext cx="4543425" cy="270510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5149408" y="5621774"/>
            <a:ext cx="1338828" cy="369332"/>
          </a:xfrm>
          <a:prstGeom prst="rect">
            <a:avLst/>
          </a:prstGeom>
        </p:spPr>
        <p:txBody>
          <a:bodyPr wrap="none">
            <a:spAutoFit/>
          </a:bodyPr>
          <a:lstStyle/>
          <a:p>
            <a:r>
              <a:rPr lang="zh-CN" altLang="en-US" dirty="0">
                <a:solidFill>
                  <a:srgbClr val="000000"/>
                </a:solidFill>
                <a:latin typeface="黑体" panose="02010609060101010101" pitchFamily="49" charset="-122"/>
                <a:ea typeface="黑体" panose="02010609060101010101" pitchFamily="49" charset="-122"/>
              </a:rPr>
              <a:t>图</a:t>
            </a:r>
            <a:r>
              <a:rPr lang="en-US" altLang="zh-CN" dirty="0">
                <a:solidFill>
                  <a:srgbClr val="000000"/>
                </a:solidFill>
                <a:latin typeface="黑体" panose="02010609060101010101" pitchFamily="49" charset="-122"/>
                <a:ea typeface="黑体" panose="02010609060101010101" pitchFamily="49" charset="-122"/>
              </a:rPr>
              <a:t>4 </a:t>
            </a:r>
            <a:r>
              <a:rPr lang="zh-CN" altLang="en-US" dirty="0">
                <a:solidFill>
                  <a:srgbClr val="000000"/>
                </a:solidFill>
                <a:latin typeface="黑体" panose="02010609060101010101" pitchFamily="49" charset="-122"/>
                <a:ea typeface="黑体" panose="02010609060101010101" pitchFamily="49" charset="-122"/>
              </a:rPr>
              <a:t>神经元</a:t>
            </a:r>
            <a:endParaRPr lang="zh-CN" altLang="en-US" dirty="0"/>
          </a:p>
        </p:txBody>
      </p:sp>
    </p:spTree>
    <p:extLst>
      <p:ext uri="{BB962C8B-B14F-4D97-AF65-F5344CB8AC3E}">
        <p14:creationId xmlns:p14="http://schemas.microsoft.com/office/powerpoint/2010/main" val="17649619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26345" y="389622"/>
            <a:ext cx="159530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动态卷积图    </a:t>
            </a:r>
          </a:p>
        </p:txBody>
      </p:sp>
      <p:sp>
        <p:nvSpPr>
          <p:cNvPr id="5" name="矩形 4"/>
          <p:cNvSpPr/>
          <p:nvPr/>
        </p:nvSpPr>
        <p:spPr>
          <a:xfrm>
            <a:off x="726345" y="975952"/>
            <a:ext cx="9753600"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左边是输入，中间部分是两个不同的滤波器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 w0</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 w1</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，最右边则是两个不同的输出。</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6345" y="1345284"/>
            <a:ext cx="8519255" cy="5512716"/>
          </a:xfrm>
          <a:prstGeom prst="rect">
            <a:avLst/>
          </a:prstGeom>
        </p:spPr>
      </p:pic>
      <p:sp>
        <p:nvSpPr>
          <p:cNvPr id="7" name="矩形 6"/>
          <p:cNvSpPr/>
          <p:nvPr/>
        </p:nvSpPr>
        <p:spPr>
          <a:xfrm>
            <a:off x="8709102" y="3273103"/>
            <a:ext cx="3144644"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 随着左边数据窗口的平移滑动，滤波器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 w0</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对不同的局部数据进行卷积计算。</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187700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74955" y="388500"/>
            <a:ext cx="9419063" cy="147732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左边数据在变化，每次滤波器都是针对某一局部的数据窗口进行卷积，这就是所谓的</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CNN</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中的</a:t>
            </a:r>
            <a:r>
              <a:rPr kumimoji="0" lang="zh-CN" altLang="en-US" sz="1800" b="1"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局部感知</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机制。</a:t>
            </a:r>
            <a:b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br>
            <a:endPar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与此同时，数据窗口滑动，但中间滤波器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 w0</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的权重（即每个神经元连接数据窗口的的权重）是固定不变的，这个权重不变即所谓的</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CNN</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中的</a:t>
            </a:r>
            <a:r>
              <a:rPr kumimoji="0" lang="zh-CN" altLang="en-US" sz="1800" b="1"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参数共享</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机制。</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64781" y="1865828"/>
            <a:ext cx="7595722" cy="4832052"/>
          </a:xfrm>
          <a:prstGeom prst="rect">
            <a:avLst/>
          </a:prstGeom>
        </p:spPr>
      </p:pic>
    </p:spTree>
    <p:extLst>
      <p:ext uri="{BB962C8B-B14F-4D97-AF65-F5344CB8AC3E}">
        <p14:creationId xmlns:p14="http://schemas.microsoft.com/office/powerpoint/2010/main" val="41279728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12231" y="400773"/>
            <a:ext cx="2236510"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输出结果</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-1</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得到机制</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434172" y="1055792"/>
            <a:ext cx="11207701" cy="64633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类似</a:t>
            </a:r>
            <a:r>
              <a:rPr kumimoji="0" lang="en-US" altLang="zh-CN" sz="1800" b="0" i="0" u="none" strike="noStrike" kern="1200" cap="none" spc="0" normalizeH="0" baseline="0" noProof="0" dirty="0" err="1">
                <a:ln>
                  <a:noFill/>
                </a:ln>
                <a:solidFill>
                  <a:srgbClr val="333333"/>
                </a:solidFill>
                <a:effectLst/>
                <a:uLnTx/>
                <a:uFillTx/>
                <a:latin typeface="Arial" panose="020B0604020202020204" pitchFamily="34" charset="0"/>
                <a:ea typeface="等线" panose="02010600030101010101" pitchFamily="2" charset="-122"/>
                <a:cs typeface="+mn-cs"/>
              </a:rPr>
              <a:t>wx</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 + b</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w</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对应滤波器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 w0</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x</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对应不同的数据窗口，</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b</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对应</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Bias b0</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，相当于滤波器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 w0</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与一个个数据窗口相乘再求和后，最后加上</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Bias b0</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得到输出结果</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-1</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，如下过程所示：</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8" name="文本框 7"/>
          <p:cNvSpPr txBox="1"/>
          <p:nvPr/>
        </p:nvSpPr>
        <p:spPr>
          <a:xfrm>
            <a:off x="4148255" y="1824787"/>
            <a:ext cx="3601844" cy="470898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 0 + 0*0 + 1*0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 + 1*0 + 0*1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 + -1*2 + -1*0</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 + -1*0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 + 1*0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 + -1*0 + 1*1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 + -1*0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 + 0*1 + -1*0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0*0 + 1*0 + -1*1</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endParaRPr kumimoji="0" lang="zh-CN" altLang="en-US" sz="12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7982952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3941" y="329181"/>
            <a:ext cx="1110289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   然后滤波器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 w0</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固定不变，数据窗口向右移动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2</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步，继续做内积计算，得到</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4</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的输出结果</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854" y="1014760"/>
            <a:ext cx="6980663" cy="5319300"/>
          </a:xfrm>
          <a:prstGeom prst="rect">
            <a:avLst/>
          </a:prstGeom>
        </p:spPr>
      </p:pic>
      <p:sp>
        <p:nvSpPr>
          <p:cNvPr id="4" name="矩形 3"/>
          <p:cNvSpPr/>
          <p:nvPr/>
        </p:nvSpPr>
        <p:spPr>
          <a:xfrm>
            <a:off x="8240750" y="2900428"/>
            <a:ext cx="3412273" cy="120032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换做另外一个不同的滤波器</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Filter w1</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、不同的偏置</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Bias b1</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，再跟图中最左边的数据窗口做卷积，可得到另外一个不同的输出</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44355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36689" y="389622"/>
            <a:ext cx="25314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CNN</a:t>
            </a:r>
            <a:r>
              <a:rPr kumimoji="0" lang="zh-CN" altLang="en-US" sz="1800" b="1"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之激励层与池化层</a:t>
            </a:r>
          </a:p>
        </p:txBody>
      </p:sp>
      <p:sp>
        <p:nvSpPr>
          <p:cNvPr id="3" name="矩形 2"/>
          <p:cNvSpPr/>
          <p:nvPr/>
        </p:nvSpPr>
        <p:spPr>
          <a:xfrm>
            <a:off x="436689" y="980636"/>
            <a:ext cx="147989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err="1">
                <a:ln>
                  <a:noFill/>
                </a:ln>
                <a:solidFill>
                  <a:srgbClr val="333333"/>
                </a:solidFill>
                <a:effectLst/>
                <a:uLnTx/>
                <a:uFillTx/>
                <a:latin typeface="Arial" panose="020B0604020202020204" pitchFamily="34" charset="0"/>
                <a:ea typeface="等线" panose="02010600030101010101" pitchFamily="2" charset="-122"/>
                <a:cs typeface="+mn-cs"/>
              </a:rPr>
              <a:t>ReLU</a:t>
            </a:r>
            <a:r>
              <a:rPr kumimoji="0" lang="zh-CN" altLang="en-US" sz="1800" b="1"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激励层</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1681" y="2038582"/>
            <a:ext cx="2962275" cy="2000250"/>
          </a:xfrm>
          <a:prstGeom prst="rect">
            <a:avLst/>
          </a:prstGeom>
        </p:spPr>
      </p:pic>
      <p:sp>
        <p:nvSpPr>
          <p:cNvPr id="5" name="矩形 4"/>
          <p:cNvSpPr/>
          <p:nvPr/>
        </p:nvSpPr>
        <p:spPr>
          <a:xfrm>
            <a:off x="3102106" y="5017377"/>
            <a:ext cx="408714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62E2B"/>
                </a:solidFill>
                <a:effectLst/>
                <a:uLnTx/>
                <a:uFillTx/>
                <a:latin typeface="Verdana" panose="020B0604030504040204" pitchFamily="34" charset="0"/>
                <a:ea typeface="等线" panose="02010600030101010101" pitchFamily="2" charset="-122"/>
                <a:cs typeface="+mn-cs"/>
              </a:rPr>
              <a:t> </a:t>
            </a:r>
            <a:r>
              <a:rPr kumimoji="0" lang="en-US" altLang="zh-CN" sz="1800" b="0" i="0" u="none" strike="noStrike" kern="1200" cap="none" spc="0" normalizeH="0" baseline="0" noProof="0" dirty="0" err="1">
                <a:ln>
                  <a:noFill/>
                </a:ln>
                <a:solidFill>
                  <a:srgbClr val="362E2B"/>
                </a:solidFill>
                <a:effectLst/>
                <a:uLnTx/>
                <a:uFillTx/>
                <a:latin typeface="Verdana" panose="020B0604030504040204" pitchFamily="34" charset="0"/>
                <a:ea typeface="等线" panose="02010600030101010101" pitchFamily="2" charset="-122"/>
                <a:cs typeface="+mn-cs"/>
              </a:rPr>
              <a:t>ReLU</a:t>
            </a:r>
            <a:r>
              <a:rPr kumimoji="0" lang="zh-CN" altLang="en-US" sz="1800" b="0" i="0" u="none" strike="noStrike" kern="1200" cap="none" spc="0" normalizeH="0" baseline="0" noProof="0" dirty="0">
                <a:ln>
                  <a:noFill/>
                </a:ln>
                <a:solidFill>
                  <a:srgbClr val="362E2B"/>
                </a:solidFill>
                <a:effectLst/>
                <a:uLnTx/>
                <a:uFillTx/>
                <a:latin typeface="Verdana" panose="020B0604030504040204" pitchFamily="34" charset="0"/>
                <a:ea typeface="等线" panose="02010600030101010101" pitchFamily="2" charset="-122"/>
                <a:cs typeface="+mn-cs"/>
              </a:rPr>
              <a:t>的优点是收敛快，求梯度简单。</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334628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3219" y="313345"/>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a:ln>
                  <a:noFill/>
                </a:ln>
                <a:solidFill>
                  <a:srgbClr val="333333"/>
                </a:solidFill>
                <a:effectLst/>
                <a:uLnTx/>
                <a:uFillTx/>
                <a:latin typeface="Arial" panose="020B0604020202020204" pitchFamily="34" charset="0"/>
                <a:ea typeface="等线" panose="02010600030101010101" pitchFamily="2" charset="-122"/>
                <a:cs typeface="+mn-cs"/>
              </a:rPr>
              <a:t>池化</a:t>
            </a:r>
            <a:r>
              <a:rPr kumimoji="0" lang="en-US" altLang="zh-CN" sz="1800" b="1"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pool</a:t>
            </a:r>
            <a:r>
              <a:rPr kumimoji="0" lang="zh-CN" altLang="en-US" sz="1800" b="1"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层</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矩形 2"/>
          <p:cNvSpPr/>
          <p:nvPr/>
        </p:nvSpPr>
        <p:spPr>
          <a:xfrm>
            <a:off x="483219" y="1052009"/>
            <a:ext cx="5262979"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池化，简言之，即取区域平均或最大，如下图所示</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0283" y="1631795"/>
            <a:ext cx="7496175" cy="3505200"/>
          </a:xfrm>
          <a:prstGeom prst="rect">
            <a:avLst/>
          </a:prstGeom>
        </p:spPr>
      </p:pic>
      <p:sp>
        <p:nvSpPr>
          <p:cNvPr id="5" name="矩形 4"/>
          <p:cNvSpPr/>
          <p:nvPr/>
        </p:nvSpPr>
        <p:spPr>
          <a:xfrm>
            <a:off x="2367774" y="5532115"/>
            <a:ext cx="7802137" cy="92333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取区域最大，即上图左边部分中 左上角</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2x2</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的矩阵中</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6</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最大，右上角</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2x2</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的矩阵中</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8</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最大，左下角</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2x2</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的矩阵中</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3</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最大，右下角</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2x2</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的矩阵中</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4</a:t>
            </a:r>
            <a:r>
              <a:rPr kumimoji="0" lang="zh-CN" altLang="en-US"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最大，所以得到上图右边部分的结果：</a:t>
            </a:r>
            <a:r>
              <a:rPr kumimoji="0" lang="en-US" altLang="zh-CN" sz="1800" b="0" i="0" u="none" strike="noStrike" kern="1200" cap="none" spc="0" normalizeH="0" baseline="0" noProof="0" dirty="0">
                <a:ln>
                  <a:noFill/>
                </a:ln>
                <a:solidFill>
                  <a:srgbClr val="333333"/>
                </a:solidFill>
                <a:effectLst/>
                <a:uLnTx/>
                <a:uFillTx/>
                <a:latin typeface="Arial" panose="020B0604020202020204" pitchFamily="34" charset="0"/>
                <a:ea typeface="等线" panose="02010600030101010101" pitchFamily="2" charset="-122"/>
                <a:cs typeface="+mn-cs"/>
              </a:rPr>
              <a:t>6 8 3 4</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7810397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8475"/>
          </a:xfrm>
          <a:prstGeom prst="rect">
            <a:avLst/>
          </a:prstGeom>
        </p:spPr>
      </p:pic>
      <p:pic>
        <p:nvPicPr>
          <p:cNvPr id="6" name="图片 5">
            <a:extLst>
              <a:ext uri="{FF2B5EF4-FFF2-40B4-BE49-F238E27FC236}">
                <a16:creationId xmlns:a16="http://schemas.microsoft.com/office/drawing/2014/main" id="{D85A5617-3C02-4C40-93E1-195FDA179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782" y="1204917"/>
            <a:ext cx="4364058" cy="4831200"/>
          </a:xfrm>
          <a:prstGeom prst="rect">
            <a:avLst/>
          </a:prstGeom>
        </p:spPr>
      </p:pic>
      <p:pic>
        <p:nvPicPr>
          <p:cNvPr id="8" name="图片 7">
            <a:extLst>
              <a:ext uri="{FF2B5EF4-FFF2-40B4-BE49-F238E27FC236}">
                <a16:creationId xmlns:a16="http://schemas.microsoft.com/office/drawing/2014/main" id="{7B42ACB2-7B05-4C2F-BF4D-A48ABD4B8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550" y="1914861"/>
            <a:ext cx="5215890" cy="4121256"/>
          </a:xfrm>
          <a:prstGeom prst="rect">
            <a:avLst/>
          </a:prstGeom>
        </p:spPr>
      </p:pic>
      <p:sp>
        <p:nvSpPr>
          <p:cNvPr id="7" name="任意多边形 9">
            <a:extLst>
              <a:ext uri="{FF2B5EF4-FFF2-40B4-BE49-F238E27FC236}">
                <a16:creationId xmlns:a16="http://schemas.microsoft.com/office/drawing/2014/main" id="{55F6BFB8-AFF8-4884-9085-BFDBB0911E8D}"/>
              </a:ext>
            </a:extLst>
          </p:cNvPr>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11" name="任意多边形 9">
            <a:extLst>
              <a:ext uri="{FF2B5EF4-FFF2-40B4-BE49-F238E27FC236}">
                <a16:creationId xmlns:a16="http://schemas.microsoft.com/office/drawing/2014/main" id="{8A6BF39D-A833-4C49-B16E-58D1A3837BAF}"/>
              </a:ext>
            </a:extLst>
          </p:cNvPr>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2" name="直接连接符 11">
            <a:extLst>
              <a:ext uri="{FF2B5EF4-FFF2-40B4-BE49-F238E27FC236}">
                <a16:creationId xmlns:a16="http://schemas.microsoft.com/office/drawing/2014/main" id="{22157053-BE94-477C-8EBF-FC55BAEFCDC8}"/>
              </a:ext>
            </a:extLst>
          </p:cNvPr>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3" name="文本框 12">
            <a:extLst>
              <a:ext uri="{FF2B5EF4-FFF2-40B4-BE49-F238E27FC236}">
                <a16:creationId xmlns:a16="http://schemas.microsoft.com/office/drawing/2014/main" id="{0626D1BC-A30E-4A43-B4B8-F46BEBABEEF1}"/>
              </a:ext>
            </a:extLst>
          </p:cNvPr>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03</a:t>
            </a:r>
            <a:endParaRPr lang="zh-CN" altLang="en-US" sz="2400" b="1" dirty="0">
              <a:solidFill>
                <a:srgbClr val="132F55"/>
              </a:solidFill>
              <a:latin typeface="华文细黑" pitchFamily="2" charset="-122"/>
              <a:ea typeface="华文细黑" pitchFamily="2" charset="-122"/>
            </a:endParaRPr>
          </a:p>
        </p:txBody>
      </p:sp>
      <p:cxnSp>
        <p:nvCxnSpPr>
          <p:cNvPr id="14" name="直接连接符 14">
            <a:extLst>
              <a:ext uri="{FF2B5EF4-FFF2-40B4-BE49-F238E27FC236}">
                <a16:creationId xmlns:a16="http://schemas.microsoft.com/office/drawing/2014/main" id="{D8B0ED24-49F7-425F-9860-28F8D4A1EDB8}"/>
              </a:ext>
            </a:extLst>
          </p:cNvPr>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5" name="矩形 14">
            <a:extLst>
              <a:ext uri="{FF2B5EF4-FFF2-40B4-BE49-F238E27FC236}">
                <a16:creationId xmlns:a16="http://schemas.microsoft.com/office/drawing/2014/main" id="{B96B7F88-2031-4EF2-873D-0246427979F2}"/>
              </a:ext>
            </a:extLst>
          </p:cNvPr>
          <p:cNvSpPr/>
          <p:nvPr/>
        </p:nvSpPr>
        <p:spPr>
          <a:xfrm>
            <a:off x="1113771" y="289554"/>
            <a:ext cx="5128327" cy="584775"/>
          </a:xfrm>
          <a:prstGeom prst="rect">
            <a:avLst/>
          </a:prstGeom>
        </p:spPr>
        <p:txBody>
          <a:bodyPr wrap="none">
            <a:spAutoFit/>
          </a:bodyPr>
          <a:lstStyle/>
          <a:p>
            <a:pPr lvl="0" eaLnBrk="1" fontAlgn="auto" hangingPunct="1">
              <a:spcBef>
                <a:spcPts val="0"/>
              </a:spcBef>
              <a:spcAft>
                <a:spcPts val="0"/>
              </a:spcAft>
            </a:pPr>
            <a:r>
              <a:rPr lang="zh-CN" altLang="en-US" sz="3200" b="1" dirty="0">
                <a:solidFill>
                  <a:prstClr val="white"/>
                </a:solidFill>
                <a:latin typeface="黑体" panose="02010609060101010101" pitchFamily="49" charset="-122"/>
                <a:ea typeface="黑体" panose="02010609060101010101" pitchFamily="49" charset="-122"/>
              </a:rPr>
              <a:t>深度学习</a:t>
            </a:r>
            <a:r>
              <a:rPr lang="en-US" altLang="zh-CN" sz="3200" b="1" dirty="0">
                <a:solidFill>
                  <a:prstClr val="white"/>
                </a:solidFill>
                <a:latin typeface="黑体" panose="02010609060101010101" pitchFamily="49" charset="-122"/>
                <a:ea typeface="黑体" panose="02010609060101010101" pitchFamily="49" charset="-122"/>
              </a:rPr>
              <a:t>——</a:t>
            </a:r>
            <a:r>
              <a:rPr lang="zh-CN" altLang="en-US" sz="3200" b="1" dirty="0">
                <a:solidFill>
                  <a:prstClr val="white"/>
                </a:solidFill>
                <a:latin typeface="黑体" panose="02010609060101010101" pitchFamily="49" charset="-122"/>
                <a:ea typeface="黑体" panose="02010609060101010101" pitchFamily="49" charset="-122"/>
              </a:rPr>
              <a:t>训练模型构建</a:t>
            </a:r>
          </a:p>
        </p:txBody>
      </p:sp>
      <p:sp>
        <p:nvSpPr>
          <p:cNvPr id="3" name="文本框 2">
            <a:extLst>
              <a:ext uri="{FF2B5EF4-FFF2-40B4-BE49-F238E27FC236}">
                <a16:creationId xmlns:a16="http://schemas.microsoft.com/office/drawing/2014/main" id="{3FDE152F-86FE-4660-9645-85D527E6872B}"/>
              </a:ext>
            </a:extLst>
          </p:cNvPr>
          <p:cNvSpPr txBox="1"/>
          <p:nvPr/>
        </p:nvSpPr>
        <p:spPr>
          <a:xfrm>
            <a:off x="6305550" y="1281938"/>
            <a:ext cx="5215890" cy="461665"/>
          </a:xfrm>
          <a:prstGeom prst="rect">
            <a:avLst/>
          </a:prstGeom>
          <a:noFill/>
          <a:ln>
            <a:solidFill>
              <a:schemeClr val="accent3">
                <a:lumMod val="50000"/>
              </a:schemeClr>
            </a:solidFill>
          </a:ln>
        </p:spPr>
        <p:txBody>
          <a:bodyPr wrap="square" rtlCol="0">
            <a:spAutoFit/>
          </a:bodyPr>
          <a:lstStyle/>
          <a:p>
            <a:pPr algn="ctr"/>
            <a:r>
              <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三层</a:t>
            </a: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CNN+</a:t>
            </a:r>
            <a:r>
              <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三层全连接神经网络训练</a:t>
            </a:r>
          </a:p>
        </p:txBody>
      </p:sp>
      <p:sp>
        <p:nvSpPr>
          <p:cNvPr id="16" name="文本框 15">
            <a:extLst>
              <a:ext uri="{FF2B5EF4-FFF2-40B4-BE49-F238E27FC236}">
                <a16:creationId xmlns:a16="http://schemas.microsoft.com/office/drawing/2014/main" id="{8A55D218-C204-46C2-AC1C-6521D809A0A7}"/>
              </a:ext>
            </a:extLst>
          </p:cNvPr>
          <p:cNvSpPr txBox="1"/>
          <p:nvPr/>
        </p:nvSpPr>
        <p:spPr>
          <a:xfrm>
            <a:off x="1341558" y="6226152"/>
            <a:ext cx="2810894" cy="369332"/>
          </a:xfrm>
          <a:prstGeom prst="rect">
            <a:avLst/>
          </a:prstGeom>
          <a:noFill/>
          <a:ln>
            <a:solidFill>
              <a:schemeClr val="bg1">
                <a:lumMod val="50000"/>
              </a:schemeClr>
            </a:solidFill>
          </a:ln>
        </p:spPr>
        <p:txBody>
          <a:bodyPr wrap="square" rtlCol="0">
            <a:spAutoFit/>
          </a:bodyPr>
          <a:lstStyle/>
          <a:p>
            <a:pPr algn="ctr"/>
            <a:r>
              <a:rPr lang="zh-CN" altLang="en-US" b="1" dirty="0">
                <a:solidFill>
                  <a:schemeClr val="bg1"/>
                </a:solidFill>
              </a:rPr>
              <a:t>封装的计算图和数据流</a:t>
            </a:r>
          </a:p>
        </p:txBody>
      </p:sp>
      <p:sp>
        <p:nvSpPr>
          <p:cNvPr id="17" name="文本框 16">
            <a:extLst>
              <a:ext uri="{FF2B5EF4-FFF2-40B4-BE49-F238E27FC236}">
                <a16:creationId xmlns:a16="http://schemas.microsoft.com/office/drawing/2014/main" id="{8A55D218-C204-46C2-AC1C-6521D809A0A7}"/>
              </a:ext>
            </a:extLst>
          </p:cNvPr>
          <p:cNvSpPr txBox="1"/>
          <p:nvPr/>
        </p:nvSpPr>
        <p:spPr>
          <a:xfrm>
            <a:off x="7519595" y="6222036"/>
            <a:ext cx="3205779" cy="369332"/>
          </a:xfrm>
          <a:prstGeom prst="rect">
            <a:avLst/>
          </a:prstGeom>
          <a:noFill/>
          <a:ln>
            <a:solidFill>
              <a:schemeClr val="bg1">
                <a:lumMod val="50000"/>
              </a:schemeClr>
            </a:solidFill>
          </a:ln>
        </p:spPr>
        <p:txBody>
          <a:bodyPr wrap="square" rtlCol="0">
            <a:spAutoFit/>
          </a:bodyPr>
          <a:lstStyle/>
          <a:p>
            <a:pPr algn="ctr"/>
            <a:r>
              <a:rPr lang="en-US" altLang="zh-CN" b="1" dirty="0">
                <a:solidFill>
                  <a:schemeClr val="bg1"/>
                </a:solidFill>
              </a:rPr>
              <a:t>CNN+</a:t>
            </a:r>
            <a:r>
              <a:rPr lang="zh-CN" altLang="en-US" b="1" dirty="0">
                <a:solidFill>
                  <a:schemeClr val="bg1"/>
                </a:solidFill>
              </a:rPr>
              <a:t>全连接网络结构代码</a:t>
            </a:r>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85900" y="817685"/>
            <a:ext cx="8809893" cy="646331"/>
          </a:xfrm>
          <a:prstGeom prst="rect">
            <a:avLst/>
          </a:prstGeom>
          <a:noFill/>
        </p:spPr>
        <p:txBody>
          <a:bodyPr wrap="square" rtlCol="0">
            <a:spAutoFit/>
          </a:bodyPr>
          <a:lstStyle/>
          <a:p>
            <a:r>
              <a:rPr lang="en-US" altLang="zh-CN" dirty="0"/>
              <a:t>1</a:t>
            </a:r>
            <a:r>
              <a:rPr lang="zh-CN" altLang="en-US" dirty="0"/>
              <a:t>、根据</a:t>
            </a:r>
            <a:r>
              <a:rPr lang="en-US" altLang="zh-CN" dirty="0" err="1"/>
              <a:t>hycom</a:t>
            </a:r>
            <a:r>
              <a:rPr lang="zh-CN" altLang="en-US" dirty="0"/>
              <a:t>的涡旋识别程序，提取出</a:t>
            </a:r>
            <a:r>
              <a:rPr lang="zh-CN" altLang="en-US" b="1" dirty="0"/>
              <a:t>整年</a:t>
            </a:r>
            <a:r>
              <a:rPr lang="zh-CN" altLang="en-US" dirty="0"/>
              <a:t>的</a:t>
            </a:r>
            <a:r>
              <a:rPr lang="zh-CN" altLang="en-US" b="1" dirty="0"/>
              <a:t>每天</a:t>
            </a:r>
            <a:r>
              <a:rPr lang="zh-CN" altLang="en-US" dirty="0"/>
              <a:t>的涡旋的</a:t>
            </a:r>
            <a:r>
              <a:rPr lang="zh-CN" altLang="en-US" b="1" dirty="0"/>
              <a:t>涡心经纬度</a:t>
            </a:r>
            <a:r>
              <a:rPr lang="zh-CN" altLang="en-US" dirty="0"/>
              <a:t>和</a:t>
            </a:r>
            <a:r>
              <a:rPr lang="zh-CN" altLang="en-US" b="1" dirty="0"/>
              <a:t>范围及日期，</a:t>
            </a:r>
            <a:r>
              <a:rPr lang="zh-CN" altLang="en-US" dirty="0"/>
              <a:t>存成</a:t>
            </a:r>
            <a:r>
              <a:rPr lang="en-US" altLang="zh-CN" dirty="0"/>
              <a:t>.mat</a:t>
            </a:r>
            <a:r>
              <a:rPr lang="zh-CN" altLang="en-US" dirty="0"/>
              <a:t>文件数据</a:t>
            </a:r>
          </a:p>
        </p:txBody>
      </p:sp>
      <p:sp>
        <p:nvSpPr>
          <p:cNvPr id="5" name="文本框 4"/>
          <p:cNvSpPr txBox="1"/>
          <p:nvPr/>
        </p:nvSpPr>
        <p:spPr>
          <a:xfrm>
            <a:off x="1485900" y="2209801"/>
            <a:ext cx="8809893" cy="646331"/>
          </a:xfrm>
          <a:prstGeom prst="rect">
            <a:avLst/>
          </a:prstGeom>
          <a:noFill/>
        </p:spPr>
        <p:txBody>
          <a:bodyPr wrap="square" rtlCol="0">
            <a:spAutoFit/>
          </a:bodyPr>
          <a:lstStyle/>
          <a:p>
            <a:r>
              <a:rPr lang="en-US" altLang="zh-CN" dirty="0"/>
              <a:t>2</a:t>
            </a:r>
            <a:r>
              <a:rPr lang="zh-CN" altLang="en-US" dirty="0"/>
              <a:t>、在程序中读取所有存储的涡旋信息数据，涡旋数据集制作的主程序如下</a:t>
            </a:r>
            <a:endParaRPr lang="en-US" altLang="zh-CN" dirty="0"/>
          </a:p>
          <a:p>
            <a:endParaRPr lang="zh-CN" altLang="en-US" dirty="0"/>
          </a:p>
        </p:txBody>
      </p:sp>
      <p:pic>
        <p:nvPicPr>
          <p:cNvPr id="8" name="图片 7"/>
          <p:cNvPicPr>
            <a:picLocks noChangeAspect="1"/>
          </p:cNvPicPr>
          <p:nvPr/>
        </p:nvPicPr>
        <p:blipFill>
          <a:blip r:embed="rId2"/>
          <a:stretch>
            <a:fillRect/>
          </a:stretch>
        </p:blipFill>
        <p:spPr>
          <a:xfrm>
            <a:off x="1548911" y="2743199"/>
            <a:ext cx="7260981" cy="4114801"/>
          </a:xfrm>
          <a:prstGeom prst="rect">
            <a:avLst/>
          </a:prstGeom>
        </p:spPr>
      </p:pic>
    </p:spTree>
    <p:extLst>
      <p:ext uri="{BB962C8B-B14F-4D97-AF65-F5344CB8AC3E}">
        <p14:creationId xmlns:p14="http://schemas.microsoft.com/office/powerpoint/2010/main" val="335729898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0585" y="553917"/>
            <a:ext cx="8809893" cy="5632311"/>
          </a:xfrm>
          <a:prstGeom prst="rect">
            <a:avLst/>
          </a:prstGeom>
          <a:noFill/>
        </p:spPr>
        <p:txBody>
          <a:bodyPr wrap="square" rtlCol="0">
            <a:spAutoFit/>
          </a:bodyPr>
          <a:lstStyle/>
          <a:p>
            <a:r>
              <a:rPr lang="en-US" altLang="zh-CN" dirty="0"/>
              <a:t>3</a:t>
            </a:r>
            <a:r>
              <a:rPr lang="zh-CN" altLang="en-US" dirty="0"/>
              <a:t>、函数</a:t>
            </a:r>
            <a:r>
              <a:rPr lang="en-US" altLang="zh-CN" dirty="0"/>
              <a:t>[</a:t>
            </a:r>
            <a:r>
              <a:rPr lang="en-US" altLang="zh-CN" dirty="0" err="1"/>
              <a:t>col_eddy_data,hot_eddy_data,no_eddy_data</a:t>
            </a:r>
            <a:r>
              <a:rPr lang="en-US" altLang="zh-CN" dirty="0"/>
              <a:t>]=</a:t>
            </a:r>
            <a:r>
              <a:rPr lang="en-US" altLang="zh-CN" dirty="0" err="1"/>
              <a:t>get_fenlei_mat_array</a:t>
            </a:r>
            <a:r>
              <a:rPr lang="en-US" altLang="zh-CN" dirty="0"/>
              <a:t>(</a:t>
            </a:r>
            <a:r>
              <a:rPr lang="en-US" altLang="zh-CN" dirty="0" err="1"/>
              <a:t>path_eddy_data</a:t>
            </a:r>
            <a:r>
              <a:rPr lang="en-US" altLang="zh-CN" dirty="0"/>
              <a:t>)</a:t>
            </a:r>
          </a:p>
          <a:p>
            <a:endParaRPr lang="en-US" altLang="zh-CN" dirty="0"/>
          </a:p>
          <a:p>
            <a:r>
              <a:rPr lang="zh-CN" altLang="en-US" dirty="0"/>
              <a:t>获得涡旋分类：冷涡、暖涡、无涡旋数据</a:t>
            </a:r>
            <a:endParaRPr lang="en-US" altLang="zh-CN" dirty="0"/>
          </a:p>
          <a:p>
            <a:endParaRPr lang="en-US" altLang="zh-CN" dirty="0"/>
          </a:p>
          <a:p>
            <a:endParaRPr lang="en-US" altLang="zh-CN" dirty="0"/>
          </a:p>
          <a:p>
            <a:r>
              <a:rPr lang="zh-CN" altLang="en-US" dirty="0"/>
              <a:t>（</a:t>
            </a:r>
            <a:r>
              <a:rPr lang="en-US" altLang="zh-CN" dirty="0"/>
              <a:t>1</a:t>
            </a:r>
            <a:r>
              <a:rPr lang="zh-CN" altLang="en-US" dirty="0"/>
              <a:t>）函数</a:t>
            </a:r>
            <a:endParaRPr lang="en-US" altLang="zh-CN" dirty="0"/>
          </a:p>
          <a:p>
            <a:r>
              <a:rPr lang="en-US" altLang="zh-CN" dirty="0" err="1"/>
              <a:t>no_eddy_data</a:t>
            </a:r>
            <a:r>
              <a:rPr lang="en-US" altLang="zh-CN" dirty="0"/>
              <a:t>=</a:t>
            </a:r>
            <a:r>
              <a:rPr lang="en-US" altLang="zh-CN" dirty="0" err="1"/>
              <a:t>no_eddy_dat_mat</a:t>
            </a:r>
            <a:r>
              <a:rPr lang="en-US" altLang="zh-CN" dirty="0"/>
              <a:t>(</a:t>
            </a:r>
            <a:r>
              <a:rPr lang="en-US" altLang="zh-CN" dirty="0" err="1"/>
              <a:t>path_eddy_data</a:t>
            </a:r>
            <a:r>
              <a:rPr lang="en-US" altLang="zh-CN" dirty="0"/>
              <a:t>)</a:t>
            </a:r>
          </a:p>
          <a:p>
            <a:r>
              <a:rPr lang="zh-CN" altLang="en-US" dirty="0"/>
              <a:t>先将每一天的涡旋经度去除非零数值，然后按大小排序</a:t>
            </a:r>
            <a:endParaRPr lang="en-US" altLang="zh-CN" dirty="0"/>
          </a:p>
          <a:p>
            <a:r>
              <a:rPr lang="zh-CN" altLang="en-US" dirty="0"/>
              <a:t>每一天的（后一个涡旋</a:t>
            </a:r>
            <a:r>
              <a:rPr lang="en-US" altLang="zh-CN" dirty="0"/>
              <a:t>-</a:t>
            </a:r>
            <a:r>
              <a:rPr lang="zh-CN" altLang="en-US" dirty="0"/>
              <a:t>半径度数） </a:t>
            </a:r>
            <a:r>
              <a:rPr lang="en-US" altLang="zh-CN" dirty="0"/>
              <a:t>- </a:t>
            </a:r>
            <a:r>
              <a:rPr lang="zh-CN" altLang="en-US" dirty="0"/>
              <a:t>（涡旋的前个涡旋</a:t>
            </a:r>
            <a:r>
              <a:rPr lang="en-US" altLang="zh-CN" dirty="0"/>
              <a:t>+</a:t>
            </a:r>
            <a:r>
              <a:rPr lang="zh-CN" altLang="en-US" dirty="0"/>
              <a:t>半径经度度数） </a:t>
            </a:r>
            <a:r>
              <a:rPr lang="en-US" altLang="zh-CN" dirty="0"/>
              <a:t>&gt;1.5</a:t>
            </a:r>
            <a:r>
              <a:rPr lang="zh-CN" altLang="en-US" dirty="0"/>
              <a:t>度 ，则取其中值为非涡旋的中心，制作非涡旋数据集</a:t>
            </a:r>
            <a:endParaRPr lang="en-US" altLang="zh-CN" dirty="0"/>
          </a:p>
          <a:p>
            <a:endParaRPr lang="en-US" altLang="zh-CN" dirty="0"/>
          </a:p>
          <a:p>
            <a:endParaRPr lang="en-US" altLang="zh-CN" dirty="0"/>
          </a:p>
          <a:p>
            <a:r>
              <a:rPr lang="zh-CN" altLang="en-US" dirty="0"/>
              <a:t>（</a:t>
            </a:r>
            <a:r>
              <a:rPr lang="en-US" altLang="zh-CN" dirty="0"/>
              <a:t>2</a:t>
            </a:r>
            <a:r>
              <a:rPr lang="zh-CN" altLang="en-US" dirty="0"/>
              <a:t>）函数</a:t>
            </a:r>
            <a:endParaRPr lang="en-US" altLang="zh-CN" dirty="0"/>
          </a:p>
          <a:p>
            <a:r>
              <a:rPr lang="en-US" altLang="zh-CN" dirty="0" err="1"/>
              <a:t>col_eddy_data</a:t>
            </a:r>
            <a:r>
              <a:rPr lang="en-US" altLang="zh-CN" dirty="0"/>
              <a:t>=</a:t>
            </a:r>
            <a:r>
              <a:rPr lang="en-US" altLang="zh-CN" dirty="0" err="1"/>
              <a:t>get_eddymat_array</a:t>
            </a:r>
            <a:r>
              <a:rPr lang="en-US" altLang="zh-CN" dirty="0"/>
              <a:t>(core_eddy_lon,core_eddy_lat,eddy_qua,rad_dis,rad_degree,time_data,time_str,index_col,raw_col)</a:t>
            </a:r>
          </a:p>
          <a:p>
            <a:r>
              <a:rPr lang="en-US" altLang="zh-CN" dirty="0" err="1"/>
              <a:t>hot_eddy_data</a:t>
            </a:r>
            <a:r>
              <a:rPr lang="en-US" altLang="zh-CN" dirty="0"/>
              <a:t>=</a:t>
            </a:r>
            <a:r>
              <a:rPr lang="en-US" altLang="zh-CN" dirty="0" err="1"/>
              <a:t>get_eddymat_array</a:t>
            </a:r>
            <a:r>
              <a:rPr lang="en-US" altLang="zh-CN" dirty="0"/>
              <a:t>(core_eddy_lon,core_eddy_lat,eddy_qua,rad_dis,rad_degree,time_data,time_str,index_hot,raw_hot)</a:t>
            </a:r>
          </a:p>
          <a:p>
            <a:r>
              <a:rPr lang="zh-CN" altLang="en-US" dirty="0"/>
              <a:t>获得是涡旋的数据集，根据生成的涡旋的属性，根据涡旋经纬度，生成冷涡和暖涡数据集，存储相关涡旋信息</a:t>
            </a:r>
          </a:p>
        </p:txBody>
      </p:sp>
    </p:spTree>
    <p:extLst>
      <p:ext uri="{BB962C8B-B14F-4D97-AF65-F5344CB8AC3E}">
        <p14:creationId xmlns:p14="http://schemas.microsoft.com/office/powerpoint/2010/main" val="30599628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11115" y="117693"/>
            <a:ext cx="10313377" cy="6463308"/>
          </a:xfrm>
          <a:prstGeom prst="rect">
            <a:avLst/>
          </a:prstGeom>
          <a:noFill/>
        </p:spPr>
        <p:txBody>
          <a:bodyPr wrap="square" rtlCol="0">
            <a:spAutoFit/>
          </a:bodyPr>
          <a:lstStyle/>
          <a:p>
            <a:r>
              <a:rPr lang="en-US" altLang="zh-CN" dirty="0"/>
              <a:t>3</a:t>
            </a:r>
            <a:r>
              <a:rPr lang="zh-CN" altLang="en-US" dirty="0"/>
              <a:t>、函数</a:t>
            </a:r>
            <a:r>
              <a:rPr lang="en-US" altLang="zh-CN" dirty="0"/>
              <a:t>data=</a:t>
            </a:r>
            <a:r>
              <a:rPr lang="en-US" altLang="zh-CN" dirty="0" err="1"/>
              <a:t>data_pic</a:t>
            </a:r>
            <a:r>
              <a:rPr lang="en-US" altLang="zh-CN" dirty="0"/>
              <a:t>(</a:t>
            </a:r>
            <a:r>
              <a:rPr lang="en-US" altLang="zh-CN" dirty="0" err="1"/>
              <a:t>data_file,hycom_file_path,quality</a:t>
            </a:r>
            <a:r>
              <a:rPr lang="en-US" altLang="zh-CN" dirty="0"/>
              <a:t>)</a:t>
            </a:r>
          </a:p>
          <a:p>
            <a:endParaRPr lang="en-US" altLang="zh-CN" dirty="0"/>
          </a:p>
          <a:p>
            <a:r>
              <a:rPr lang="zh-CN" altLang="en-US" dirty="0"/>
              <a:t>将不同属性的数据类型，读入最接近的</a:t>
            </a:r>
            <a:r>
              <a:rPr lang="en-US" altLang="zh-CN" dirty="0" err="1"/>
              <a:t>hycom</a:t>
            </a:r>
            <a:r>
              <a:rPr lang="zh-CN" altLang="en-US" dirty="0"/>
              <a:t>数据，根据输入的便签，生成每个标签文件夹下的图片</a:t>
            </a:r>
          </a:p>
          <a:p>
            <a:r>
              <a:rPr lang="en-US" altLang="zh-CN" dirty="0"/>
              <a:t>quality</a:t>
            </a:r>
            <a:r>
              <a:rPr lang="zh-CN" altLang="en-US" dirty="0"/>
              <a:t>为冷涡为</a:t>
            </a:r>
            <a:r>
              <a:rPr lang="en-US" altLang="zh-CN" dirty="0"/>
              <a:t>1</a:t>
            </a:r>
            <a:r>
              <a:rPr lang="zh-CN" altLang="en-US" dirty="0"/>
              <a:t>，暖涡为</a:t>
            </a:r>
            <a:r>
              <a:rPr lang="en-US" altLang="zh-CN" dirty="0"/>
              <a:t>2</a:t>
            </a:r>
            <a:r>
              <a:rPr lang="zh-CN" altLang="en-US" dirty="0"/>
              <a:t>，不是涡为</a:t>
            </a:r>
            <a:r>
              <a:rPr lang="en-US" altLang="zh-CN" dirty="0"/>
              <a:t>3</a:t>
            </a:r>
          </a:p>
          <a:p>
            <a:r>
              <a:rPr lang="zh-CN" altLang="en-US" dirty="0"/>
              <a:t>每个涡生成两个剖面，分别是经向剖面和维向剖面两种</a:t>
            </a:r>
            <a:endParaRPr lang="en-US" altLang="zh-CN" dirty="0"/>
          </a:p>
          <a:p>
            <a:r>
              <a:rPr lang="zh-CN" altLang="en-US" dirty="0"/>
              <a:t>根据涡旋的日期读取</a:t>
            </a:r>
            <a:r>
              <a:rPr lang="en-US" altLang="zh-CN" dirty="0" err="1"/>
              <a:t>hycom</a:t>
            </a:r>
            <a:r>
              <a:rPr lang="zh-CN" altLang="en-US" dirty="0"/>
              <a:t>的数据文件，如果是同一天就不用重新读取</a:t>
            </a:r>
            <a:endParaRPr lang="en-US" altLang="zh-CN" dirty="0"/>
          </a:p>
          <a:p>
            <a:r>
              <a:rPr lang="zh-CN" altLang="en-US" dirty="0"/>
              <a:t>找到这一处最接近</a:t>
            </a:r>
            <a:r>
              <a:rPr lang="en-US" altLang="zh-CN" dirty="0" err="1"/>
              <a:t>hycom</a:t>
            </a:r>
            <a:r>
              <a:rPr lang="zh-CN" altLang="en-US" dirty="0"/>
              <a:t>数据经纬度的索引值</a:t>
            </a:r>
            <a:endParaRPr lang="en-US" altLang="zh-CN" dirty="0"/>
          </a:p>
          <a:p>
            <a:r>
              <a:rPr lang="zh-CN" altLang="en-US" dirty="0"/>
              <a:t>（</a:t>
            </a:r>
            <a:r>
              <a:rPr lang="en-US" altLang="zh-CN" dirty="0"/>
              <a:t>1</a:t>
            </a:r>
            <a:r>
              <a:rPr lang="zh-CN" altLang="en-US" dirty="0"/>
              <a:t>）函数</a:t>
            </a:r>
            <a:endParaRPr lang="en-US" altLang="zh-CN" dirty="0"/>
          </a:p>
          <a:p>
            <a:r>
              <a:rPr lang="en-US" altLang="zh-CN" dirty="0" err="1"/>
              <a:t>data_guiyi_pic_save</a:t>
            </a:r>
            <a:r>
              <a:rPr lang="en-US" altLang="zh-CN" dirty="0"/>
              <a:t>(</a:t>
            </a:r>
            <a:r>
              <a:rPr lang="en-US" altLang="zh-CN" dirty="0" err="1"/>
              <a:t>lon_index</a:t>
            </a:r>
            <a:r>
              <a:rPr lang="en-US" altLang="zh-CN" dirty="0"/>
              <a:t>(</a:t>
            </a:r>
            <a:r>
              <a:rPr lang="en-US" altLang="zh-CN" dirty="0" err="1"/>
              <a:t>i</a:t>
            </a:r>
            <a:r>
              <a:rPr lang="en-US" altLang="zh-CN" dirty="0"/>
              <a:t>),</a:t>
            </a:r>
            <a:r>
              <a:rPr lang="en-US" altLang="zh-CN" dirty="0" err="1"/>
              <a:t>lat_index</a:t>
            </a:r>
            <a:r>
              <a:rPr lang="en-US" altLang="zh-CN" dirty="0"/>
              <a:t>(</a:t>
            </a:r>
            <a:r>
              <a:rPr lang="en-US" altLang="zh-CN" dirty="0" err="1"/>
              <a:t>i</a:t>
            </a:r>
            <a:r>
              <a:rPr lang="en-US" altLang="zh-CN" dirty="0"/>
              <a:t>),hycom_lon,hycom_lat,hycom_sal,hycom_in_situ_tem,hycom_depth,quality,time_str{</a:t>
            </a:r>
            <a:r>
              <a:rPr lang="en-US" altLang="zh-CN" dirty="0" err="1"/>
              <a:t>i</a:t>
            </a:r>
            <a:r>
              <a:rPr lang="en-US" altLang="zh-CN" dirty="0"/>
              <a:t>},</a:t>
            </a:r>
            <a:r>
              <a:rPr lang="en-US" altLang="zh-CN" dirty="0" err="1"/>
              <a:t>cishu_oneday,j</a:t>
            </a:r>
            <a:r>
              <a:rPr lang="en-US" altLang="zh-CN" dirty="0"/>
              <a:t>)   </a:t>
            </a:r>
          </a:p>
          <a:p>
            <a:r>
              <a:rPr lang="zh-CN" altLang="en-US" dirty="0"/>
              <a:t>根据读取的涡旋经纬度位置，对将最接近索引值处的经纬度值找出，选取</a:t>
            </a:r>
            <a:r>
              <a:rPr lang="en-US" altLang="zh-CN" dirty="0"/>
              <a:t>36</a:t>
            </a:r>
            <a:r>
              <a:rPr lang="zh-CN" altLang="en-US" dirty="0"/>
              <a:t>层到</a:t>
            </a:r>
            <a:r>
              <a:rPr lang="en-US" altLang="zh-CN" dirty="0"/>
              <a:t>2000m,24</a:t>
            </a:r>
            <a:r>
              <a:rPr lang="zh-CN" altLang="en-US" dirty="0"/>
              <a:t>个点是</a:t>
            </a:r>
            <a:r>
              <a:rPr lang="en-US" altLang="zh-CN" dirty="0"/>
              <a:t>2</a:t>
            </a:r>
            <a:r>
              <a:rPr lang="zh-CN" altLang="en-US" dirty="0"/>
              <a:t>度</a:t>
            </a:r>
            <a:endParaRPr lang="en-US" altLang="zh-CN" dirty="0"/>
          </a:p>
          <a:p>
            <a:r>
              <a:rPr lang="zh-CN" altLang="en-US" b="1" dirty="0"/>
              <a:t>标准化</a:t>
            </a:r>
            <a:r>
              <a:rPr lang="zh-CN" altLang="en-US" dirty="0"/>
              <a:t>温度盐度密度数据，将温盐密度归一化到</a:t>
            </a:r>
            <a:r>
              <a:rPr lang="en-US" altLang="zh-CN" dirty="0"/>
              <a:t>0-255</a:t>
            </a:r>
            <a:r>
              <a:rPr lang="zh-CN" altLang="en-US" dirty="0"/>
              <a:t>上的图片</a:t>
            </a:r>
            <a:endParaRPr lang="en-US" altLang="zh-CN" dirty="0"/>
          </a:p>
          <a:p>
            <a:r>
              <a:rPr lang="zh-CN" altLang="en-US" dirty="0"/>
              <a:t>并将</a:t>
            </a:r>
            <a:r>
              <a:rPr lang="en-US" altLang="zh-CN" dirty="0"/>
              <a:t>-30000</a:t>
            </a:r>
            <a:r>
              <a:rPr lang="zh-CN" altLang="en-US" dirty="0"/>
              <a:t>（</a:t>
            </a:r>
            <a:r>
              <a:rPr lang="en-US" altLang="zh-CN" dirty="0" err="1"/>
              <a:t>hycom</a:t>
            </a:r>
            <a:r>
              <a:rPr lang="zh-CN" altLang="en-US" dirty="0"/>
              <a:t>数据中的</a:t>
            </a:r>
            <a:r>
              <a:rPr lang="en-US" altLang="zh-CN" dirty="0" err="1"/>
              <a:t>NaN</a:t>
            </a:r>
            <a:r>
              <a:rPr lang="zh-CN" altLang="en-US" dirty="0"/>
              <a:t>值）赋值到</a:t>
            </a:r>
            <a:r>
              <a:rPr lang="en-US" altLang="zh-CN" dirty="0"/>
              <a:t>0</a:t>
            </a:r>
            <a:r>
              <a:rPr lang="zh-CN" altLang="en-US" dirty="0"/>
              <a:t>形成图片并保存</a:t>
            </a:r>
            <a:endParaRPr lang="en-US" altLang="zh-CN" dirty="0"/>
          </a:p>
          <a:p>
            <a:r>
              <a:rPr lang="zh-CN" altLang="en-US" dirty="0"/>
              <a:t>当生成剖面数为</a:t>
            </a:r>
            <a:r>
              <a:rPr lang="en-US" altLang="zh-CN" dirty="0"/>
              <a:t>1</a:t>
            </a:r>
            <a:r>
              <a:rPr lang="zh-CN" altLang="en-US" dirty="0"/>
              <a:t>时，就是纬度保持不动，经度上取（ （左边</a:t>
            </a:r>
            <a:r>
              <a:rPr lang="en-US" altLang="zh-CN" dirty="0"/>
              <a:t>7</a:t>
            </a:r>
            <a:r>
              <a:rPr lang="zh-CN" altLang="en-US" dirty="0"/>
              <a:t>个</a:t>
            </a:r>
            <a:r>
              <a:rPr lang="en-US" altLang="zh-CN" dirty="0"/>
              <a:t>+</a:t>
            </a:r>
            <a:r>
              <a:rPr lang="zh-CN" altLang="en-US" dirty="0"/>
              <a:t>此索引）</a:t>
            </a:r>
            <a:r>
              <a:rPr lang="en-US" altLang="zh-CN" dirty="0"/>
              <a:t>+</a:t>
            </a:r>
            <a:r>
              <a:rPr lang="zh-CN" altLang="en-US" dirty="0"/>
              <a:t>（右边</a:t>
            </a:r>
            <a:r>
              <a:rPr lang="en-US" altLang="zh-CN" dirty="0"/>
              <a:t>8</a:t>
            </a:r>
            <a:r>
              <a:rPr lang="zh-CN" altLang="en-US" dirty="0"/>
              <a:t>个） ）</a:t>
            </a:r>
            <a:endParaRPr lang="en-US" altLang="zh-CN" dirty="0"/>
          </a:p>
          <a:p>
            <a:r>
              <a:rPr lang="zh-CN" altLang="en-US" dirty="0"/>
              <a:t>当生成剖面数为</a:t>
            </a:r>
            <a:r>
              <a:rPr lang="en-US" altLang="zh-CN" dirty="0"/>
              <a:t>2</a:t>
            </a:r>
            <a:r>
              <a:rPr lang="zh-CN" altLang="en-US" dirty="0"/>
              <a:t>时，就是经度保持不动，维度上取（ （左边</a:t>
            </a:r>
            <a:r>
              <a:rPr lang="en-US" altLang="zh-CN" dirty="0"/>
              <a:t>7</a:t>
            </a:r>
            <a:r>
              <a:rPr lang="zh-CN" altLang="en-US" dirty="0"/>
              <a:t>个</a:t>
            </a:r>
            <a:r>
              <a:rPr lang="en-US" altLang="zh-CN" dirty="0"/>
              <a:t>+</a:t>
            </a:r>
            <a:r>
              <a:rPr lang="zh-CN" altLang="en-US" dirty="0"/>
              <a:t>此索引）</a:t>
            </a:r>
            <a:r>
              <a:rPr lang="en-US" altLang="zh-CN" dirty="0"/>
              <a:t>+</a:t>
            </a:r>
            <a:r>
              <a:rPr lang="zh-CN" altLang="en-US" dirty="0"/>
              <a:t>（右边</a:t>
            </a:r>
            <a:r>
              <a:rPr lang="en-US" altLang="zh-CN" dirty="0"/>
              <a:t>8</a:t>
            </a:r>
            <a:r>
              <a:rPr lang="zh-CN" altLang="en-US" dirty="0"/>
              <a:t>个） ）</a:t>
            </a:r>
            <a:r>
              <a:rPr lang="en-US" altLang="zh-CN" dirty="0"/>
              <a:t>{</a:t>
            </a:r>
            <a:r>
              <a:rPr lang="zh-CN" altLang="en-US" dirty="0"/>
              <a:t>为了保证能取</a:t>
            </a:r>
            <a:r>
              <a:rPr lang="en-US" altLang="zh-CN" dirty="0"/>
              <a:t>24</a:t>
            </a:r>
            <a:r>
              <a:rPr lang="zh-CN" altLang="en-US" dirty="0"/>
              <a:t>个点，因为</a:t>
            </a:r>
            <a:r>
              <a:rPr lang="en-US" altLang="zh-CN" dirty="0"/>
              <a:t>1/12</a:t>
            </a:r>
            <a:r>
              <a:rPr lang="zh-CN" altLang="en-US" dirty="0"/>
              <a:t>的数据，相当于取了两度的数据</a:t>
            </a:r>
            <a:r>
              <a:rPr lang="en-US" altLang="zh-CN" dirty="0"/>
              <a:t>}</a:t>
            </a:r>
          </a:p>
          <a:p>
            <a:endParaRPr lang="en-US" altLang="zh-CN" dirty="0"/>
          </a:p>
          <a:p>
            <a:r>
              <a:rPr lang="zh-CN" altLang="en-US" dirty="0"/>
              <a:t>（</a:t>
            </a:r>
            <a:r>
              <a:rPr lang="en-US" altLang="zh-CN" dirty="0"/>
              <a:t>2</a:t>
            </a:r>
            <a:r>
              <a:rPr lang="zh-CN" altLang="en-US" dirty="0"/>
              <a:t>）函数</a:t>
            </a:r>
            <a:endParaRPr lang="en-US" altLang="zh-CN" dirty="0"/>
          </a:p>
          <a:p>
            <a:r>
              <a:rPr lang="en-US" altLang="zh-CN" dirty="0"/>
              <a:t> density=</a:t>
            </a:r>
            <a:r>
              <a:rPr lang="en-US" altLang="zh-CN" dirty="0" err="1"/>
              <a:t>make_density</a:t>
            </a:r>
            <a:r>
              <a:rPr lang="en-US" altLang="zh-CN" dirty="0"/>
              <a:t>(</a:t>
            </a:r>
            <a:r>
              <a:rPr lang="en-US" altLang="zh-CN" dirty="0" err="1"/>
              <a:t>lon_den,lat_den,tem_den,sal_den,depth_den</a:t>
            </a:r>
            <a:r>
              <a:rPr lang="en-US" altLang="zh-CN" dirty="0"/>
              <a:t>)</a:t>
            </a:r>
          </a:p>
          <a:p>
            <a:r>
              <a:rPr lang="zh-CN" altLang="en-US" dirty="0"/>
              <a:t>根据</a:t>
            </a:r>
            <a:r>
              <a:rPr lang="en-US" altLang="zh-CN" dirty="0" err="1"/>
              <a:t>hycom</a:t>
            </a:r>
            <a:r>
              <a:rPr lang="zh-CN" altLang="en-US" dirty="0"/>
              <a:t>的温盐深数据获得密度数据，经检验正确</a:t>
            </a:r>
            <a:endParaRPr lang="en-US" altLang="zh-CN" dirty="0"/>
          </a:p>
          <a:p>
            <a:endParaRPr lang="en-US" altLang="zh-CN" dirty="0"/>
          </a:p>
          <a:p>
            <a:r>
              <a:rPr lang="zh-CN" altLang="en-US" dirty="0"/>
              <a:t>将温盐密度三种通道制作成图片（</a:t>
            </a:r>
            <a:r>
              <a:rPr lang="en-US" altLang="zh-CN" dirty="0"/>
              <a:t>36</a:t>
            </a:r>
            <a:r>
              <a:rPr lang="zh-CN" altLang="en-US" dirty="0"/>
              <a:t>*</a:t>
            </a:r>
            <a:r>
              <a:rPr lang="en-US" altLang="zh-CN" dirty="0"/>
              <a:t>24</a:t>
            </a:r>
            <a:r>
              <a:rPr lang="zh-CN" altLang="en-US" dirty="0"/>
              <a:t>*</a:t>
            </a:r>
            <a:r>
              <a:rPr lang="en-US" altLang="zh-CN" dirty="0"/>
              <a:t>3</a:t>
            </a:r>
            <a:r>
              <a:rPr lang="zh-CN" altLang="en-US" dirty="0"/>
              <a:t>）以及单独温度（</a:t>
            </a:r>
            <a:r>
              <a:rPr lang="en-US" altLang="zh-CN" dirty="0"/>
              <a:t>36</a:t>
            </a:r>
            <a:r>
              <a:rPr lang="zh-CN" altLang="en-US" dirty="0"/>
              <a:t>*</a:t>
            </a:r>
            <a:r>
              <a:rPr lang="en-US" altLang="zh-CN" dirty="0"/>
              <a:t>24</a:t>
            </a:r>
            <a:r>
              <a:rPr lang="zh-CN" altLang="en-US" dirty="0"/>
              <a:t>*</a:t>
            </a:r>
            <a:r>
              <a:rPr lang="en-US" altLang="zh-CN" dirty="0"/>
              <a:t>1</a:t>
            </a:r>
            <a:r>
              <a:rPr lang="zh-CN" altLang="en-US" dirty="0"/>
              <a:t>） 、盐度（</a:t>
            </a:r>
            <a:r>
              <a:rPr lang="en-US" altLang="zh-CN" dirty="0"/>
              <a:t>36</a:t>
            </a:r>
            <a:r>
              <a:rPr lang="zh-CN" altLang="en-US" dirty="0"/>
              <a:t>*</a:t>
            </a:r>
            <a:r>
              <a:rPr lang="en-US" altLang="zh-CN" dirty="0"/>
              <a:t>24</a:t>
            </a:r>
            <a:r>
              <a:rPr lang="zh-CN" altLang="en-US" dirty="0"/>
              <a:t>*</a:t>
            </a:r>
            <a:r>
              <a:rPr lang="en-US" altLang="zh-CN" dirty="0"/>
              <a:t>1</a:t>
            </a:r>
            <a:r>
              <a:rPr lang="zh-CN" altLang="en-US" dirty="0"/>
              <a:t>） 、密度（</a:t>
            </a:r>
            <a:r>
              <a:rPr lang="en-US" altLang="zh-CN" dirty="0"/>
              <a:t>36</a:t>
            </a:r>
            <a:r>
              <a:rPr lang="zh-CN" altLang="en-US" dirty="0"/>
              <a:t>*</a:t>
            </a:r>
            <a:r>
              <a:rPr lang="en-US" altLang="zh-CN" dirty="0"/>
              <a:t>24</a:t>
            </a:r>
            <a:r>
              <a:rPr lang="zh-CN" altLang="en-US" dirty="0"/>
              <a:t>*</a:t>
            </a:r>
            <a:r>
              <a:rPr lang="en-US" altLang="zh-CN" dirty="0"/>
              <a:t>1</a:t>
            </a:r>
            <a:r>
              <a:rPr lang="zh-CN" altLang="en-US" dirty="0"/>
              <a:t>） ，并分类保存到不同属性文件夹</a:t>
            </a:r>
            <a:endParaRPr lang="en-US" altLang="zh-CN" dirty="0"/>
          </a:p>
        </p:txBody>
      </p:sp>
    </p:spTree>
    <p:extLst>
      <p:ext uri="{BB962C8B-B14F-4D97-AF65-F5344CB8AC3E}">
        <p14:creationId xmlns:p14="http://schemas.microsoft.com/office/powerpoint/2010/main" val="2232618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09131" y="490642"/>
            <a:ext cx="8906108" cy="1477328"/>
          </a:xfrm>
          <a:prstGeom prst="rect">
            <a:avLst/>
          </a:prstGeom>
        </p:spPr>
        <p:txBody>
          <a:bodyPr wrap="square">
            <a:spAutoFit/>
          </a:bodyPr>
          <a:lstStyle/>
          <a:p>
            <a:r>
              <a:rPr lang="en-US" altLang="zh-CN" b="1" dirty="0">
                <a:solidFill>
                  <a:srgbClr val="000000"/>
                </a:solidFill>
                <a:latin typeface="Verdana" panose="020B0604030504040204" pitchFamily="34" charset="0"/>
              </a:rPr>
              <a:t>2.</a:t>
            </a:r>
            <a:r>
              <a:rPr lang="zh-CN" altLang="en-US" b="1" dirty="0">
                <a:solidFill>
                  <a:srgbClr val="000000"/>
                </a:solidFill>
                <a:latin typeface="Verdana" panose="020B0604030504040204" pitchFamily="34" charset="0"/>
              </a:rPr>
              <a:t>结构</a:t>
            </a:r>
            <a:r>
              <a:rPr lang="zh-CN" altLang="en-US" dirty="0">
                <a:solidFill>
                  <a:srgbClr val="000000"/>
                </a:solidFill>
                <a:latin typeface="Verdana" panose="020B0604030504040204" pitchFamily="34" charset="0"/>
              </a:rPr>
              <a:t> </a:t>
            </a:r>
          </a:p>
          <a:p>
            <a:r>
              <a:rPr lang="zh-CN" altLang="en-US" dirty="0">
                <a:solidFill>
                  <a:srgbClr val="000000"/>
                </a:solidFill>
                <a:latin typeface="Verdana" panose="020B0604030504040204" pitchFamily="34" charset="0"/>
              </a:rPr>
              <a:t>　　神经元模型是一个包含输入，输出与计算功能的模型。输入可以类比为神经元的树突，而输出可以类比为神经元的轴突，计算则可以类比为细胞核。</a:t>
            </a:r>
          </a:p>
          <a:p>
            <a:r>
              <a:rPr lang="zh-CN" altLang="en-US" dirty="0">
                <a:solidFill>
                  <a:srgbClr val="000000"/>
                </a:solidFill>
                <a:latin typeface="Verdana" panose="020B0604030504040204" pitchFamily="34" charset="0"/>
              </a:rPr>
              <a:t>　　下图是一个典型的神经元模型：包含有</a:t>
            </a:r>
            <a:r>
              <a:rPr lang="en-US" altLang="zh-CN" dirty="0">
                <a:solidFill>
                  <a:srgbClr val="000000"/>
                </a:solidFill>
                <a:latin typeface="Verdana" panose="020B0604030504040204" pitchFamily="34" charset="0"/>
              </a:rPr>
              <a:t>3</a:t>
            </a:r>
            <a:r>
              <a:rPr lang="zh-CN" altLang="en-US" dirty="0">
                <a:solidFill>
                  <a:srgbClr val="000000"/>
                </a:solidFill>
                <a:latin typeface="Verdana" panose="020B0604030504040204" pitchFamily="34" charset="0"/>
              </a:rPr>
              <a:t>个输入，</a:t>
            </a:r>
            <a:r>
              <a:rPr lang="en-US" altLang="zh-CN" dirty="0">
                <a:solidFill>
                  <a:srgbClr val="000000"/>
                </a:solidFill>
                <a:latin typeface="Verdana" panose="020B0604030504040204" pitchFamily="34" charset="0"/>
              </a:rPr>
              <a:t>1</a:t>
            </a:r>
            <a:r>
              <a:rPr lang="zh-CN" altLang="en-US" dirty="0">
                <a:solidFill>
                  <a:srgbClr val="000000"/>
                </a:solidFill>
                <a:latin typeface="Verdana" panose="020B0604030504040204" pitchFamily="34" charset="0"/>
              </a:rPr>
              <a:t>个输出，以及</a:t>
            </a:r>
            <a:r>
              <a:rPr lang="en-US" altLang="zh-CN" dirty="0">
                <a:solidFill>
                  <a:srgbClr val="000000"/>
                </a:solidFill>
                <a:latin typeface="Verdana" panose="020B0604030504040204" pitchFamily="34" charset="0"/>
              </a:rPr>
              <a:t>2</a:t>
            </a:r>
            <a:r>
              <a:rPr lang="zh-CN" altLang="en-US" dirty="0">
                <a:solidFill>
                  <a:srgbClr val="000000"/>
                </a:solidFill>
                <a:latin typeface="Verdana" panose="020B0604030504040204" pitchFamily="34" charset="0"/>
              </a:rPr>
              <a:t>个计算功能。</a:t>
            </a:r>
          </a:p>
          <a:p>
            <a:r>
              <a:rPr lang="zh-CN" altLang="en-US" dirty="0">
                <a:solidFill>
                  <a:srgbClr val="000000"/>
                </a:solidFill>
                <a:latin typeface="Verdana" panose="020B0604030504040204" pitchFamily="34" charset="0"/>
              </a:rPr>
              <a:t>　　注意中间</a:t>
            </a:r>
            <a:r>
              <a:rPr lang="zh-CN" altLang="en-US" dirty="0">
                <a:solidFill>
                  <a:srgbClr val="000000"/>
                </a:solidFill>
                <a:latin typeface="宋体" panose="02010600030101010101" pitchFamily="2" charset="-122"/>
                <a:ea typeface="宋体" panose="02010600030101010101" pitchFamily="2" charset="-122"/>
              </a:rPr>
              <a:t>的箭头线。这些线称为“连接”。每个上有一个“权值”</a:t>
            </a:r>
            <a:r>
              <a:rPr lang="zh-CN" altLang="en-US" dirty="0">
                <a:solidFill>
                  <a:srgbClr val="000000"/>
                </a:solidFill>
                <a:latin typeface="Verdana" panose="020B0604030504040204" pitchFamily="34" charset="0"/>
              </a:rPr>
              <a:t>。</a:t>
            </a:r>
            <a:endParaRPr lang="zh-CN" altLang="en-US" b="0" i="0" dirty="0">
              <a:solidFill>
                <a:srgbClr val="000000"/>
              </a:solidFill>
              <a:effectLst/>
              <a:latin typeface="Verdana" panose="020B0604030504040204" pitchFamily="34" charset="0"/>
            </a:endParaRPr>
          </a:p>
        </p:txBody>
      </p:sp>
      <p:sp>
        <p:nvSpPr>
          <p:cNvPr id="3" name="Rectangle 1"/>
          <p:cNvSpPr>
            <a:spLocks noChangeArrowheads="1"/>
          </p:cNvSpPr>
          <p:nvPr/>
        </p:nvSpPr>
        <p:spPr bwMode="auto">
          <a:xfrm>
            <a:off x="-3189249" y="5909126"/>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图6 神经元模型</a:t>
            </a: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21200" b="0" i="0" u="none" strike="noStrike" cap="none" normalizeH="0" baseline="0" dirty="0">
              <a:ln>
                <a:noFill/>
              </a:ln>
              <a:solidFill>
                <a:srgbClr val="000000"/>
              </a:solidFill>
              <a:effectLst/>
              <a:latin typeface="Verdana" panose="020B0604030504040204" pitchFamily="34" charset="0"/>
            </a:endParaRPr>
          </a:p>
        </p:txBody>
      </p:sp>
      <p:pic>
        <p:nvPicPr>
          <p:cNvPr id="4098" name="Picture 2" descr="http://images2015.cnblogs.com/blog/673793/201512/673793-20151219153856802-3077326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6575" y="2366923"/>
            <a:ext cx="5791200" cy="33718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6177775" y="3618329"/>
            <a:ext cx="6096000" cy="1200329"/>
          </a:xfrm>
          <a:prstGeom prst="rect">
            <a:avLst/>
          </a:prstGeom>
        </p:spPr>
        <p:txBody>
          <a:bodyPr>
            <a:spAutoFit/>
          </a:bodyPr>
          <a:lstStyle/>
          <a:p>
            <a:r>
              <a:rPr lang="zh-CN" altLang="en-US" dirty="0">
                <a:solidFill>
                  <a:srgbClr val="000000"/>
                </a:solidFill>
                <a:latin typeface="Verdana" panose="020B0604030504040204" pitchFamily="34" charset="0"/>
              </a:rPr>
              <a:t>　连接是神经元中最重要的东西。每一个连接上都有一个权重。</a:t>
            </a:r>
          </a:p>
          <a:p>
            <a:r>
              <a:rPr lang="zh-CN" altLang="en-US" dirty="0">
                <a:solidFill>
                  <a:srgbClr val="000000"/>
                </a:solidFill>
                <a:latin typeface="Verdana" panose="020B0604030504040204" pitchFamily="34" charset="0"/>
              </a:rPr>
              <a:t>　　一个神经网络的训练算法就是让权重的值调整到最佳，以使得整个网络的预测效果最好。</a:t>
            </a:r>
            <a:endParaRPr lang="zh-CN" altLang="en-US" b="0" i="0" dirty="0">
              <a:solidFill>
                <a:srgbClr val="000000"/>
              </a:solidFill>
              <a:effectLst/>
              <a:latin typeface="Verdana" panose="020B0604030504040204" pitchFamily="34" charset="0"/>
            </a:endParaRPr>
          </a:p>
        </p:txBody>
      </p:sp>
    </p:spTree>
    <p:extLst>
      <p:ext uri="{BB962C8B-B14F-4D97-AF65-F5344CB8AC3E}">
        <p14:creationId xmlns:p14="http://schemas.microsoft.com/office/powerpoint/2010/main" val="9347499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17685" y="1207939"/>
            <a:ext cx="10313377" cy="2585323"/>
          </a:xfrm>
          <a:prstGeom prst="rect">
            <a:avLst/>
          </a:prstGeom>
          <a:noFill/>
        </p:spPr>
        <p:txBody>
          <a:bodyPr wrap="square" rtlCol="0">
            <a:spAutoFit/>
          </a:bodyPr>
          <a:lstStyle/>
          <a:p>
            <a:r>
              <a:rPr lang="en-US" altLang="zh-CN" dirty="0"/>
              <a:t>4</a:t>
            </a:r>
            <a:r>
              <a:rPr lang="zh-CN" altLang="en-US" dirty="0"/>
              <a:t>、函数</a:t>
            </a:r>
            <a:r>
              <a:rPr lang="en-US" altLang="zh-CN" dirty="0" err="1"/>
              <a:t>select_data_pic_day</a:t>
            </a:r>
            <a:endParaRPr lang="en-US" altLang="zh-CN" dirty="0"/>
          </a:p>
          <a:p>
            <a:endParaRPr lang="en-US" altLang="zh-CN" dirty="0"/>
          </a:p>
          <a:p>
            <a:r>
              <a:rPr lang="zh-CN" altLang="en-US" dirty="0"/>
              <a:t>筛选隔</a:t>
            </a:r>
            <a:r>
              <a:rPr lang="en-US" altLang="zh-CN" dirty="0" err="1"/>
              <a:t>interval_pic</a:t>
            </a:r>
            <a:r>
              <a:rPr lang="zh-CN" altLang="en-US" dirty="0"/>
              <a:t>天的图片进行学习</a:t>
            </a:r>
            <a:endParaRPr lang="en-US" altLang="zh-CN" dirty="0"/>
          </a:p>
          <a:p>
            <a:endParaRPr lang="en-US" altLang="zh-CN" dirty="0"/>
          </a:p>
          <a:p>
            <a:r>
              <a:rPr lang="zh-CN" altLang="en-US" dirty="0"/>
              <a:t>将生成图片的名字转化为时间</a:t>
            </a:r>
            <a:endParaRPr lang="en-US" altLang="zh-CN" dirty="0"/>
          </a:p>
          <a:p>
            <a:endParaRPr lang="en-US" altLang="zh-CN" dirty="0"/>
          </a:p>
          <a:p>
            <a:r>
              <a:rPr lang="zh-CN" altLang="en-US" dirty="0"/>
              <a:t>根据几个属性文件选择几种属性进行循环操作复制，自动生成间隔时间的不同属性目标文件夹和图片</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3527693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93531" y="592478"/>
            <a:ext cx="10313377" cy="5078313"/>
          </a:xfrm>
          <a:prstGeom prst="rect">
            <a:avLst/>
          </a:prstGeom>
          <a:noFill/>
        </p:spPr>
        <p:txBody>
          <a:bodyPr wrap="square" rtlCol="0">
            <a:spAutoFit/>
          </a:bodyPr>
          <a:lstStyle/>
          <a:p>
            <a:r>
              <a:rPr lang="en-US" altLang="zh-CN" dirty="0"/>
              <a:t>5</a:t>
            </a:r>
            <a:r>
              <a:rPr lang="zh-CN" altLang="en-US" dirty="0"/>
              <a:t>、数据读入函数</a:t>
            </a:r>
            <a:endParaRPr lang="en-US" altLang="zh-CN" dirty="0"/>
          </a:p>
          <a:p>
            <a:r>
              <a:rPr lang="en-US" altLang="zh-CN" dirty="0" err="1"/>
              <a:t>def</a:t>
            </a:r>
            <a:r>
              <a:rPr lang="en-US" altLang="zh-CN" dirty="0"/>
              <a:t> </a:t>
            </a:r>
            <a:r>
              <a:rPr lang="en-US" altLang="zh-CN" dirty="0" err="1"/>
              <a:t>read_img</a:t>
            </a:r>
            <a:r>
              <a:rPr lang="en-US" altLang="zh-CN" dirty="0"/>
              <a:t>(path):</a:t>
            </a:r>
          </a:p>
          <a:p>
            <a:endParaRPr lang="en-US" altLang="zh-CN" dirty="0"/>
          </a:p>
          <a:p>
            <a:r>
              <a:rPr lang="zh-CN" altLang="en-US" dirty="0"/>
              <a:t>读取目标文件夹的不同属性类型的文件夹</a:t>
            </a:r>
            <a:endParaRPr lang="en-US" altLang="zh-CN" dirty="0"/>
          </a:p>
          <a:p>
            <a:endParaRPr lang="en-US" altLang="zh-CN" dirty="0"/>
          </a:p>
          <a:p>
            <a:r>
              <a:rPr lang="zh-CN" altLang="en-US" dirty="0"/>
              <a:t>根据不同的属性进行文件标注操作，给生成的图片打标签，并读取到内存</a:t>
            </a:r>
            <a:endParaRPr lang="en-US" altLang="zh-CN" dirty="0"/>
          </a:p>
          <a:p>
            <a:endParaRPr lang="en-US" altLang="zh-CN" dirty="0"/>
          </a:p>
          <a:p>
            <a:endParaRPr lang="en-US" altLang="zh-CN" dirty="0"/>
          </a:p>
          <a:p>
            <a:r>
              <a:rPr lang="en-US" altLang="zh-CN" dirty="0"/>
              <a:t>6</a:t>
            </a:r>
            <a:r>
              <a:rPr lang="zh-CN" altLang="en-US" dirty="0"/>
              <a:t>、随机化函数</a:t>
            </a:r>
            <a:endParaRPr lang="en-US" altLang="zh-CN" dirty="0"/>
          </a:p>
          <a:p>
            <a:r>
              <a:rPr lang="en-US" altLang="zh-CN" dirty="0" err="1"/>
              <a:t>np.arange</a:t>
            </a:r>
            <a:endParaRPr lang="en-US" altLang="zh-CN" dirty="0"/>
          </a:p>
          <a:p>
            <a:endParaRPr lang="en-US" altLang="zh-CN" dirty="0"/>
          </a:p>
          <a:p>
            <a:r>
              <a:rPr lang="zh-CN" altLang="en-US" dirty="0"/>
              <a:t>将生成的图片和标注随即打乱，使选取的方式是随机的</a:t>
            </a:r>
            <a:endParaRPr lang="en-US" altLang="zh-CN" dirty="0"/>
          </a:p>
          <a:p>
            <a:endParaRPr lang="en-US" altLang="zh-CN" dirty="0"/>
          </a:p>
          <a:p>
            <a:endParaRPr lang="en-US" altLang="zh-CN" dirty="0"/>
          </a:p>
          <a:p>
            <a:r>
              <a:rPr lang="en-US" altLang="zh-CN" dirty="0"/>
              <a:t>7</a:t>
            </a:r>
            <a:r>
              <a:rPr lang="zh-CN" altLang="en-US" dirty="0"/>
              <a:t>、数据集分割函数</a:t>
            </a:r>
            <a:endParaRPr lang="en-US" altLang="zh-CN" dirty="0"/>
          </a:p>
          <a:p>
            <a:r>
              <a:rPr lang="en-US" altLang="zh-CN" dirty="0"/>
              <a:t>Ratio</a:t>
            </a:r>
          </a:p>
          <a:p>
            <a:endParaRPr lang="en-US" altLang="zh-CN" dirty="0"/>
          </a:p>
          <a:p>
            <a:r>
              <a:rPr lang="zh-CN" altLang="en-US" dirty="0"/>
              <a:t>将训练集和验证集按照</a:t>
            </a:r>
            <a:r>
              <a:rPr lang="en-US" altLang="zh-CN" dirty="0"/>
              <a:t>0.75</a:t>
            </a:r>
            <a:r>
              <a:rPr lang="zh-CN" altLang="en-US" dirty="0"/>
              <a:t>的比例进行随机分割，训练集和验证集图片和标注是一一对应关系</a:t>
            </a:r>
            <a:endParaRPr lang="en-US" altLang="zh-CN" dirty="0"/>
          </a:p>
        </p:txBody>
      </p:sp>
    </p:spTree>
    <p:extLst>
      <p:ext uri="{BB962C8B-B14F-4D97-AF65-F5344CB8AC3E}">
        <p14:creationId xmlns:p14="http://schemas.microsoft.com/office/powerpoint/2010/main" val="78934078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9425" y="0"/>
            <a:ext cx="10313377" cy="7848302"/>
          </a:xfrm>
          <a:prstGeom prst="rect">
            <a:avLst/>
          </a:prstGeom>
          <a:noFill/>
        </p:spPr>
        <p:txBody>
          <a:bodyPr wrap="square" rtlCol="0">
            <a:spAutoFit/>
          </a:bodyPr>
          <a:lstStyle/>
          <a:p>
            <a:r>
              <a:rPr lang="en-US" altLang="zh-CN" dirty="0"/>
              <a:t>8</a:t>
            </a:r>
            <a:r>
              <a:rPr lang="zh-CN" altLang="en-US" dirty="0"/>
              <a:t>、卷积层构建</a:t>
            </a:r>
            <a:endParaRPr lang="en-US" altLang="zh-CN" dirty="0"/>
          </a:p>
          <a:p>
            <a:endParaRPr lang="en-US" altLang="zh-CN" dirty="0"/>
          </a:p>
          <a:p>
            <a:r>
              <a:rPr lang="zh-CN" altLang="en-US" dirty="0"/>
              <a:t>构建三层卷积神经网络</a:t>
            </a:r>
            <a:endParaRPr lang="en-US" altLang="zh-CN" dirty="0"/>
          </a:p>
          <a:p>
            <a:endParaRPr lang="en-US" altLang="zh-CN" dirty="0"/>
          </a:p>
          <a:p>
            <a:r>
              <a:rPr lang="en-US" altLang="zh-CN" dirty="0"/>
              <a:t>(1)</a:t>
            </a:r>
            <a:r>
              <a:rPr lang="zh-CN" altLang="en-US" dirty="0"/>
              <a:t>第一个卷积层</a:t>
            </a:r>
            <a:r>
              <a:rPr lang="en-US" altLang="zh-CN" dirty="0"/>
              <a:t>36*24——18*12</a:t>
            </a:r>
          </a:p>
          <a:p>
            <a:r>
              <a:rPr lang="zh-CN" altLang="en-US" dirty="0"/>
              <a:t>卷积核</a:t>
            </a:r>
            <a:r>
              <a:rPr lang="en-US" altLang="zh-CN" dirty="0"/>
              <a:t>[2*2]</a:t>
            </a:r>
          </a:p>
          <a:p>
            <a:r>
              <a:rPr lang="zh-CN" altLang="en-US" dirty="0"/>
              <a:t>生成特征</a:t>
            </a:r>
            <a:r>
              <a:rPr lang="en-US" altLang="zh-CN" dirty="0"/>
              <a:t>64</a:t>
            </a:r>
            <a:r>
              <a:rPr lang="zh-CN" altLang="en-US" dirty="0"/>
              <a:t>层</a:t>
            </a:r>
            <a:endParaRPr lang="en-US" altLang="zh-CN" dirty="0"/>
          </a:p>
          <a:p>
            <a:r>
              <a:rPr lang="zh-CN" altLang="en-US" dirty="0"/>
              <a:t>激活函数</a:t>
            </a:r>
            <a:r>
              <a:rPr lang="en-US" altLang="zh-CN" dirty="0" err="1"/>
              <a:t>relu</a:t>
            </a:r>
            <a:endParaRPr lang="en-US" altLang="zh-CN" dirty="0"/>
          </a:p>
          <a:p>
            <a:r>
              <a:rPr lang="zh-CN" altLang="en-US" dirty="0"/>
              <a:t>初始权重标准差</a:t>
            </a:r>
            <a:r>
              <a:rPr lang="en-US" altLang="zh-CN" dirty="0"/>
              <a:t>0.01</a:t>
            </a:r>
          </a:p>
          <a:p>
            <a:r>
              <a:rPr lang="zh-CN" altLang="en-US" dirty="0"/>
              <a:t>第一层池化层：</a:t>
            </a:r>
            <a:r>
              <a:rPr lang="en-US" altLang="zh-CN" dirty="0"/>
              <a:t>[2, 2]</a:t>
            </a:r>
            <a:r>
              <a:rPr lang="zh-CN" altLang="en-US" dirty="0"/>
              <a:t>，步长为</a:t>
            </a:r>
            <a:r>
              <a:rPr lang="en-US" altLang="zh-CN" dirty="0"/>
              <a:t>2</a:t>
            </a:r>
          </a:p>
          <a:p>
            <a:endParaRPr lang="en-US" altLang="zh-CN" dirty="0"/>
          </a:p>
          <a:p>
            <a:r>
              <a:rPr lang="en-US" altLang="zh-CN" dirty="0"/>
              <a:t>(2)</a:t>
            </a:r>
            <a:r>
              <a:rPr lang="zh-CN" altLang="en-US" dirty="0"/>
              <a:t>第二个卷积层</a:t>
            </a:r>
            <a:r>
              <a:rPr lang="en-US" altLang="zh-CN" dirty="0"/>
              <a:t>18*12——9*6</a:t>
            </a:r>
          </a:p>
          <a:p>
            <a:r>
              <a:rPr lang="zh-CN" altLang="en-US" dirty="0"/>
              <a:t>卷积核</a:t>
            </a:r>
            <a:r>
              <a:rPr lang="en-US" altLang="zh-CN" dirty="0"/>
              <a:t>[2*2]</a:t>
            </a:r>
          </a:p>
          <a:p>
            <a:r>
              <a:rPr lang="zh-CN" altLang="en-US" dirty="0"/>
              <a:t>生成特征</a:t>
            </a:r>
            <a:r>
              <a:rPr lang="en-US" altLang="zh-CN" dirty="0"/>
              <a:t>128</a:t>
            </a:r>
            <a:r>
              <a:rPr lang="zh-CN" altLang="en-US" dirty="0"/>
              <a:t>层</a:t>
            </a:r>
            <a:endParaRPr lang="en-US" altLang="zh-CN" dirty="0"/>
          </a:p>
          <a:p>
            <a:r>
              <a:rPr lang="zh-CN" altLang="en-US" dirty="0"/>
              <a:t>激活函数</a:t>
            </a:r>
            <a:r>
              <a:rPr lang="en-US" altLang="zh-CN" dirty="0" err="1"/>
              <a:t>relu</a:t>
            </a:r>
            <a:endParaRPr lang="en-US" altLang="zh-CN" dirty="0"/>
          </a:p>
          <a:p>
            <a:r>
              <a:rPr lang="zh-CN" altLang="en-US" dirty="0"/>
              <a:t>初始权重标准差</a:t>
            </a:r>
            <a:r>
              <a:rPr lang="en-US" altLang="zh-CN" dirty="0"/>
              <a:t>0.01</a:t>
            </a:r>
          </a:p>
          <a:p>
            <a:r>
              <a:rPr lang="zh-CN" altLang="en-US" dirty="0"/>
              <a:t>第二层池化层：</a:t>
            </a:r>
            <a:r>
              <a:rPr lang="en-US" altLang="zh-CN" dirty="0"/>
              <a:t>[2, 2]</a:t>
            </a:r>
            <a:r>
              <a:rPr lang="zh-CN" altLang="en-US" dirty="0"/>
              <a:t>，步长为</a:t>
            </a:r>
            <a:r>
              <a:rPr lang="en-US" altLang="zh-CN" dirty="0"/>
              <a:t>2</a:t>
            </a:r>
          </a:p>
          <a:p>
            <a:endParaRPr lang="en-US" altLang="zh-CN" dirty="0"/>
          </a:p>
          <a:p>
            <a:r>
              <a:rPr lang="en-US" altLang="zh-CN" dirty="0"/>
              <a:t>(3)</a:t>
            </a:r>
            <a:r>
              <a:rPr lang="zh-CN" altLang="en-US" dirty="0"/>
              <a:t>第三个卷积层</a:t>
            </a:r>
            <a:r>
              <a:rPr lang="en-US" altLang="zh-CN" dirty="0"/>
              <a:t>9</a:t>
            </a:r>
            <a:r>
              <a:rPr lang="zh-CN" altLang="en-US" dirty="0"/>
              <a:t>*</a:t>
            </a:r>
            <a:r>
              <a:rPr lang="en-US" altLang="zh-CN" dirty="0"/>
              <a:t>6——4</a:t>
            </a:r>
            <a:r>
              <a:rPr lang="zh-CN" altLang="en-US" dirty="0"/>
              <a:t>*</a:t>
            </a:r>
            <a:r>
              <a:rPr lang="en-US" altLang="zh-CN" dirty="0"/>
              <a:t>3</a:t>
            </a:r>
          </a:p>
          <a:p>
            <a:r>
              <a:rPr lang="zh-CN" altLang="en-US" dirty="0"/>
              <a:t>卷积核</a:t>
            </a:r>
            <a:r>
              <a:rPr lang="en-US" altLang="zh-CN" dirty="0"/>
              <a:t>[2*2]</a:t>
            </a:r>
          </a:p>
          <a:p>
            <a:r>
              <a:rPr lang="zh-CN" altLang="en-US" dirty="0"/>
              <a:t>生成特征</a:t>
            </a:r>
            <a:r>
              <a:rPr lang="en-US" altLang="zh-CN" dirty="0"/>
              <a:t>64</a:t>
            </a:r>
            <a:r>
              <a:rPr lang="zh-CN" altLang="en-US" dirty="0"/>
              <a:t>层</a:t>
            </a:r>
            <a:endParaRPr lang="en-US" altLang="zh-CN" dirty="0"/>
          </a:p>
          <a:p>
            <a:r>
              <a:rPr lang="zh-CN" altLang="en-US" dirty="0"/>
              <a:t>激活函数</a:t>
            </a:r>
            <a:r>
              <a:rPr lang="en-US" altLang="zh-CN" dirty="0" err="1"/>
              <a:t>relu</a:t>
            </a:r>
            <a:endParaRPr lang="en-US" altLang="zh-CN" dirty="0"/>
          </a:p>
          <a:p>
            <a:r>
              <a:rPr lang="zh-CN" altLang="en-US" dirty="0"/>
              <a:t>初始权重标准差</a:t>
            </a:r>
            <a:r>
              <a:rPr lang="en-US" altLang="zh-CN" dirty="0"/>
              <a:t>0.01</a:t>
            </a:r>
          </a:p>
          <a:p>
            <a:r>
              <a:rPr lang="zh-CN" altLang="en-US" dirty="0"/>
              <a:t>第三层池化层：</a:t>
            </a:r>
            <a:r>
              <a:rPr lang="en-US" altLang="zh-CN" dirty="0"/>
              <a:t>[2, 2]</a:t>
            </a:r>
            <a:r>
              <a:rPr lang="zh-CN" altLang="en-US" dirty="0"/>
              <a:t>，步长为</a:t>
            </a:r>
            <a:r>
              <a:rPr lang="en-US" altLang="zh-CN" dirty="0"/>
              <a:t>2</a:t>
            </a:r>
          </a:p>
          <a:p>
            <a:r>
              <a:rPr lang="en-US" altLang="zh-CN" dirty="0"/>
              <a:t>Reshape</a:t>
            </a:r>
            <a:r>
              <a:rPr lang="zh-CN" altLang="en-US" dirty="0"/>
              <a:t>成</a:t>
            </a:r>
            <a:r>
              <a:rPr lang="en-US" altLang="zh-CN" dirty="0"/>
              <a:t>[-1, 4 * 3 * 128]</a:t>
            </a:r>
            <a:r>
              <a:rPr lang="zh-CN" altLang="en-US" dirty="0"/>
              <a:t>的数据结构</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2622363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59425" y="249578"/>
            <a:ext cx="10313377" cy="5632311"/>
          </a:xfrm>
          <a:prstGeom prst="rect">
            <a:avLst/>
          </a:prstGeom>
          <a:noFill/>
        </p:spPr>
        <p:txBody>
          <a:bodyPr wrap="square" rtlCol="0">
            <a:spAutoFit/>
          </a:bodyPr>
          <a:lstStyle/>
          <a:p>
            <a:r>
              <a:rPr lang="en-US" altLang="zh-CN" dirty="0"/>
              <a:t>9</a:t>
            </a:r>
            <a:r>
              <a:rPr lang="zh-CN" altLang="en-US" dirty="0"/>
              <a:t>、全连接层</a:t>
            </a:r>
            <a:endParaRPr lang="en-US" altLang="zh-CN" dirty="0"/>
          </a:p>
          <a:p>
            <a:endParaRPr lang="en-US" altLang="zh-CN" dirty="0"/>
          </a:p>
          <a:p>
            <a:r>
              <a:rPr lang="en-US" altLang="zh-CN" dirty="0"/>
              <a:t>(1)</a:t>
            </a:r>
            <a:r>
              <a:rPr lang="zh-CN" altLang="en-US" dirty="0"/>
              <a:t>第一层</a:t>
            </a:r>
            <a:r>
              <a:rPr lang="en-US" altLang="zh-CN" dirty="0"/>
              <a:t>dense1</a:t>
            </a:r>
          </a:p>
          <a:p>
            <a:r>
              <a:rPr lang="zh-CN" altLang="en-US" dirty="0"/>
              <a:t>神经元</a:t>
            </a:r>
            <a:r>
              <a:rPr lang="en-US" altLang="zh-CN" dirty="0"/>
              <a:t>1024</a:t>
            </a:r>
            <a:r>
              <a:rPr lang="zh-CN" altLang="en-US" dirty="0"/>
              <a:t>个</a:t>
            </a:r>
            <a:endParaRPr lang="en-US" altLang="zh-CN" dirty="0"/>
          </a:p>
          <a:p>
            <a:r>
              <a:rPr lang="zh-CN" altLang="en-US" dirty="0"/>
              <a:t>激活函数</a:t>
            </a:r>
            <a:r>
              <a:rPr lang="en-US" altLang="zh-CN" dirty="0" err="1"/>
              <a:t>relu</a:t>
            </a:r>
            <a:endParaRPr lang="en-US" altLang="zh-CN" dirty="0"/>
          </a:p>
          <a:p>
            <a:r>
              <a:rPr lang="zh-CN" altLang="en-US" dirty="0"/>
              <a:t>初始权重标准差</a:t>
            </a:r>
            <a:r>
              <a:rPr lang="en-US" altLang="zh-CN" dirty="0"/>
              <a:t>0.01</a:t>
            </a:r>
          </a:p>
          <a:p>
            <a:r>
              <a:rPr lang="zh-CN" altLang="en-US" dirty="0"/>
              <a:t>加入</a:t>
            </a:r>
            <a:r>
              <a:rPr lang="en-US" altLang="zh-CN" dirty="0"/>
              <a:t>L2</a:t>
            </a:r>
            <a:r>
              <a:rPr lang="zh-CN" altLang="en-US" dirty="0"/>
              <a:t>正则化系数</a:t>
            </a:r>
            <a:r>
              <a:rPr lang="en-US" altLang="zh-CN" dirty="0"/>
              <a:t>0.003</a:t>
            </a:r>
            <a:r>
              <a:rPr lang="zh-CN" altLang="en-US" dirty="0"/>
              <a:t>防止过拟合</a:t>
            </a:r>
            <a:endParaRPr lang="en-US" altLang="zh-CN" dirty="0"/>
          </a:p>
          <a:p>
            <a:endParaRPr lang="en-US" altLang="zh-CN" dirty="0"/>
          </a:p>
          <a:p>
            <a:r>
              <a:rPr lang="en-US" altLang="zh-CN" dirty="0"/>
              <a:t>(2)</a:t>
            </a:r>
            <a:r>
              <a:rPr lang="zh-CN" altLang="en-US" dirty="0"/>
              <a:t>第一层</a:t>
            </a:r>
            <a:r>
              <a:rPr lang="en-US" altLang="zh-CN" dirty="0"/>
              <a:t>dense2</a:t>
            </a:r>
          </a:p>
          <a:p>
            <a:r>
              <a:rPr lang="zh-CN" altLang="en-US" dirty="0"/>
              <a:t>神经元</a:t>
            </a:r>
            <a:r>
              <a:rPr lang="en-US" altLang="zh-CN" dirty="0"/>
              <a:t>512</a:t>
            </a:r>
            <a:r>
              <a:rPr lang="zh-CN" altLang="en-US" dirty="0"/>
              <a:t>个</a:t>
            </a:r>
            <a:endParaRPr lang="en-US" altLang="zh-CN" dirty="0"/>
          </a:p>
          <a:p>
            <a:r>
              <a:rPr lang="zh-CN" altLang="en-US" dirty="0"/>
              <a:t>激活函数</a:t>
            </a:r>
            <a:r>
              <a:rPr lang="en-US" altLang="zh-CN" dirty="0" err="1"/>
              <a:t>relu</a:t>
            </a:r>
            <a:endParaRPr lang="en-US" altLang="zh-CN" dirty="0"/>
          </a:p>
          <a:p>
            <a:r>
              <a:rPr lang="zh-CN" altLang="en-US" dirty="0"/>
              <a:t>初始权重标准差</a:t>
            </a:r>
            <a:r>
              <a:rPr lang="en-US" altLang="zh-CN" dirty="0"/>
              <a:t>0.01</a:t>
            </a:r>
          </a:p>
          <a:p>
            <a:r>
              <a:rPr lang="zh-CN" altLang="en-US" dirty="0"/>
              <a:t>加入</a:t>
            </a:r>
            <a:r>
              <a:rPr lang="en-US" altLang="zh-CN" dirty="0"/>
              <a:t>L2</a:t>
            </a:r>
            <a:r>
              <a:rPr lang="zh-CN" altLang="en-US" dirty="0"/>
              <a:t>正则化系数</a:t>
            </a:r>
            <a:r>
              <a:rPr lang="en-US" altLang="zh-CN" dirty="0"/>
              <a:t>0.003</a:t>
            </a:r>
            <a:r>
              <a:rPr lang="zh-CN" altLang="en-US" dirty="0"/>
              <a:t>防止过拟合</a:t>
            </a:r>
            <a:endParaRPr lang="en-US" altLang="zh-CN" dirty="0"/>
          </a:p>
          <a:p>
            <a:endParaRPr lang="en-US" altLang="zh-CN" dirty="0"/>
          </a:p>
          <a:p>
            <a:r>
              <a:rPr lang="en-US" altLang="zh-CN" dirty="0"/>
              <a:t>(3)</a:t>
            </a:r>
            <a:r>
              <a:rPr lang="zh-CN" altLang="en-US" dirty="0"/>
              <a:t>回归层</a:t>
            </a:r>
            <a:endParaRPr lang="en-US" altLang="zh-CN" dirty="0"/>
          </a:p>
          <a:p>
            <a:r>
              <a:rPr lang="zh-CN" altLang="en-US" dirty="0"/>
              <a:t>输出层神经元</a:t>
            </a:r>
            <a:r>
              <a:rPr lang="en-US" altLang="zh-CN" dirty="0"/>
              <a:t>3</a:t>
            </a:r>
            <a:r>
              <a:rPr lang="zh-CN" altLang="en-US" dirty="0"/>
              <a:t>个（三分类问题）</a:t>
            </a:r>
            <a:endParaRPr lang="en-US" altLang="zh-CN" dirty="0"/>
          </a:p>
          <a:p>
            <a:r>
              <a:rPr lang="zh-CN" altLang="en-US" dirty="0"/>
              <a:t>初始权重标准差</a:t>
            </a:r>
            <a:r>
              <a:rPr lang="en-US" altLang="zh-CN" dirty="0"/>
              <a:t>0.01</a:t>
            </a:r>
          </a:p>
          <a:p>
            <a:r>
              <a:rPr lang="zh-CN" altLang="en-US" dirty="0"/>
              <a:t>加入</a:t>
            </a:r>
            <a:r>
              <a:rPr lang="en-US" altLang="zh-CN" dirty="0"/>
              <a:t>L2</a:t>
            </a:r>
            <a:r>
              <a:rPr lang="zh-CN" altLang="en-US" dirty="0"/>
              <a:t>正则化系数</a:t>
            </a:r>
            <a:r>
              <a:rPr lang="en-US" altLang="zh-CN" dirty="0"/>
              <a:t>0.003</a:t>
            </a:r>
            <a:r>
              <a:rPr lang="zh-CN" altLang="en-US" dirty="0"/>
              <a:t>防止过拟合</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418978292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48475"/>
          </a:xfrm>
          <a:prstGeom prst="rect">
            <a:avLst/>
          </a:prstGeom>
        </p:spPr>
      </p:pic>
      <p:pic>
        <p:nvPicPr>
          <p:cNvPr id="6" name="图片 5">
            <a:extLst>
              <a:ext uri="{FF2B5EF4-FFF2-40B4-BE49-F238E27FC236}">
                <a16:creationId xmlns:a16="http://schemas.microsoft.com/office/drawing/2014/main" id="{D85A5617-3C02-4C40-93E1-195FDA179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01" y="1279143"/>
            <a:ext cx="5344010" cy="4694017"/>
          </a:xfrm>
          <a:prstGeom prst="rect">
            <a:avLst/>
          </a:prstGeom>
        </p:spPr>
      </p:pic>
      <p:pic>
        <p:nvPicPr>
          <p:cNvPr id="8" name="图片 7">
            <a:extLst>
              <a:ext uri="{FF2B5EF4-FFF2-40B4-BE49-F238E27FC236}">
                <a16:creationId xmlns:a16="http://schemas.microsoft.com/office/drawing/2014/main" id="{7B42ACB2-7B05-4C2F-BF4D-A48ABD4B8D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5550" y="2000922"/>
            <a:ext cx="5215890" cy="3972237"/>
          </a:xfrm>
          <a:prstGeom prst="rect">
            <a:avLst/>
          </a:prstGeom>
        </p:spPr>
      </p:pic>
      <p:sp>
        <p:nvSpPr>
          <p:cNvPr id="7" name="任意多边形 9">
            <a:extLst>
              <a:ext uri="{FF2B5EF4-FFF2-40B4-BE49-F238E27FC236}">
                <a16:creationId xmlns:a16="http://schemas.microsoft.com/office/drawing/2014/main" id="{55F6BFB8-AFF8-4884-9085-BFDBB0911E8D}"/>
              </a:ext>
            </a:extLst>
          </p:cNvPr>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11" name="任意多边形 9">
            <a:extLst>
              <a:ext uri="{FF2B5EF4-FFF2-40B4-BE49-F238E27FC236}">
                <a16:creationId xmlns:a16="http://schemas.microsoft.com/office/drawing/2014/main" id="{8A6BF39D-A833-4C49-B16E-58D1A3837BAF}"/>
              </a:ext>
            </a:extLst>
          </p:cNvPr>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2" name="直接连接符 11">
            <a:extLst>
              <a:ext uri="{FF2B5EF4-FFF2-40B4-BE49-F238E27FC236}">
                <a16:creationId xmlns:a16="http://schemas.microsoft.com/office/drawing/2014/main" id="{22157053-BE94-477C-8EBF-FC55BAEFCDC8}"/>
              </a:ext>
            </a:extLst>
          </p:cNvPr>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3" name="文本框 12">
            <a:extLst>
              <a:ext uri="{FF2B5EF4-FFF2-40B4-BE49-F238E27FC236}">
                <a16:creationId xmlns:a16="http://schemas.microsoft.com/office/drawing/2014/main" id="{0626D1BC-A30E-4A43-B4B8-F46BEBABEEF1}"/>
              </a:ext>
            </a:extLst>
          </p:cNvPr>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03</a:t>
            </a:r>
            <a:endParaRPr lang="zh-CN" altLang="en-US" sz="2400" b="1" dirty="0">
              <a:solidFill>
                <a:srgbClr val="132F55"/>
              </a:solidFill>
              <a:latin typeface="华文细黑" pitchFamily="2" charset="-122"/>
              <a:ea typeface="华文细黑" pitchFamily="2" charset="-122"/>
            </a:endParaRPr>
          </a:p>
        </p:txBody>
      </p:sp>
      <p:cxnSp>
        <p:nvCxnSpPr>
          <p:cNvPr id="14" name="直接连接符 14">
            <a:extLst>
              <a:ext uri="{FF2B5EF4-FFF2-40B4-BE49-F238E27FC236}">
                <a16:creationId xmlns:a16="http://schemas.microsoft.com/office/drawing/2014/main" id="{D8B0ED24-49F7-425F-9860-28F8D4A1EDB8}"/>
              </a:ext>
            </a:extLst>
          </p:cNvPr>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5" name="矩形 14">
            <a:extLst>
              <a:ext uri="{FF2B5EF4-FFF2-40B4-BE49-F238E27FC236}">
                <a16:creationId xmlns:a16="http://schemas.microsoft.com/office/drawing/2014/main" id="{B96B7F88-2031-4EF2-873D-0246427979F2}"/>
              </a:ext>
            </a:extLst>
          </p:cNvPr>
          <p:cNvSpPr/>
          <p:nvPr/>
        </p:nvSpPr>
        <p:spPr>
          <a:xfrm>
            <a:off x="1113771" y="289554"/>
            <a:ext cx="5128327" cy="584775"/>
          </a:xfrm>
          <a:prstGeom prst="rect">
            <a:avLst/>
          </a:prstGeom>
        </p:spPr>
        <p:txBody>
          <a:bodyPr wrap="none">
            <a:spAutoFit/>
          </a:bodyPr>
          <a:lstStyle/>
          <a:p>
            <a:pPr lvl="0" eaLnBrk="1" fontAlgn="auto" hangingPunct="1">
              <a:spcBef>
                <a:spcPts val="0"/>
              </a:spcBef>
              <a:spcAft>
                <a:spcPts val="0"/>
              </a:spcAft>
            </a:pPr>
            <a:r>
              <a:rPr lang="zh-CN" altLang="en-US" sz="3200" b="1" dirty="0">
                <a:solidFill>
                  <a:prstClr val="white"/>
                </a:solidFill>
                <a:latin typeface="黑体" panose="02010609060101010101" pitchFamily="49" charset="-122"/>
                <a:ea typeface="黑体" panose="02010609060101010101" pitchFamily="49" charset="-122"/>
              </a:rPr>
              <a:t>深度学习</a:t>
            </a:r>
            <a:r>
              <a:rPr lang="en-US" altLang="zh-CN" sz="3200" b="1" dirty="0">
                <a:solidFill>
                  <a:prstClr val="white"/>
                </a:solidFill>
                <a:latin typeface="黑体" panose="02010609060101010101" pitchFamily="49" charset="-122"/>
                <a:ea typeface="黑体" panose="02010609060101010101" pitchFamily="49" charset="-122"/>
              </a:rPr>
              <a:t>——</a:t>
            </a:r>
            <a:r>
              <a:rPr lang="zh-CN" altLang="en-US" sz="3200" b="1" dirty="0">
                <a:solidFill>
                  <a:prstClr val="white"/>
                </a:solidFill>
                <a:latin typeface="黑体" panose="02010609060101010101" pitchFamily="49" charset="-122"/>
                <a:ea typeface="黑体" panose="02010609060101010101" pitchFamily="49" charset="-122"/>
              </a:rPr>
              <a:t>训练过程构建</a:t>
            </a:r>
          </a:p>
        </p:txBody>
      </p:sp>
      <p:sp>
        <p:nvSpPr>
          <p:cNvPr id="3" name="文本框 2">
            <a:extLst>
              <a:ext uri="{FF2B5EF4-FFF2-40B4-BE49-F238E27FC236}">
                <a16:creationId xmlns:a16="http://schemas.microsoft.com/office/drawing/2014/main" id="{3FDE152F-86FE-4660-9645-85D527E6872B}"/>
              </a:ext>
            </a:extLst>
          </p:cNvPr>
          <p:cNvSpPr txBox="1"/>
          <p:nvPr/>
        </p:nvSpPr>
        <p:spPr>
          <a:xfrm>
            <a:off x="6305550" y="1281938"/>
            <a:ext cx="5215890" cy="461665"/>
          </a:xfrm>
          <a:prstGeom prst="rect">
            <a:avLst/>
          </a:prstGeom>
          <a:noFill/>
          <a:ln>
            <a:solidFill>
              <a:schemeClr val="accent3">
                <a:lumMod val="50000"/>
              </a:schemeClr>
            </a:solidFill>
          </a:ln>
        </p:spPr>
        <p:txBody>
          <a:bodyPr wrap="square" rtlCol="0">
            <a:spAutoFit/>
          </a:bodyPr>
          <a:lstStyle/>
          <a:p>
            <a:pPr algn="ctr"/>
            <a:r>
              <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稀疏</a:t>
            </a:r>
            <a:r>
              <a:rPr lang="en-US" altLang="zh-CN" sz="2400" b="1" dirty="0" err="1">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softmax</a:t>
            </a: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 </a:t>
            </a:r>
            <a:r>
              <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交叉熵损失</a:t>
            </a:r>
            <a:r>
              <a:rPr lang="en-US" altLang="zh-CN"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Adam</a:t>
            </a:r>
            <a:r>
              <a:rPr lang="zh-CN" alt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优化器</a:t>
            </a:r>
          </a:p>
        </p:txBody>
      </p:sp>
      <p:sp>
        <p:nvSpPr>
          <p:cNvPr id="16" name="文本框 15">
            <a:extLst>
              <a:ext uri="{FF2B5EF4-FFF2-40B4-BE49-F238E27FC236}">
                <a16:creationId xmlns:a16="http://schemas.microsoft.com/office/drawing/2014/main" id="{8A55D218-C204-46C2-AC1C-6521D809A0A7}"/>
              </a:ext>
            </a:extLst>
          </p:cNvPr>
          <p:cNvSpPr txBox="1"/>
          <p:nvPr/>
        </p:nvSpPr>
        <p:spPr>
          <a:xfrm>
            <a:off x="1341558" y="6226152"/>
            <a:ext cx="2810894" cy="369332"/>
          </a:xfrm>
          <a:prstGeom prst="rect">
            <a:avLst/>
          </a:prstGeom>
          <a:noFill/>
          <a:ln>
            <a:solidFill>
              <a:schemeClr val="bg1">
                <a:lumMod val="50000"/>
              </a:schemeClr>
            </a:solidFill>
          </a:ln>
        </p:spPr>
        <p:txBody>
          <a:bodyPr wrap="square" rtlCol="0">
            <a:spAutoFit/>
          </a:bodyPr>
          <a:lstStyle/>
          <a:p>
            <a:pPr algn="ctr"/>
            <a:r>
              <a:rPr lang="zh-CN" altLang="en-US" b="1" dirty="0">
                <a:solidFill>
                  <a:schemeClr val="bg1"/>
                </a:solidFill>
              </a:rPr>
              <a:t>具体训练过程和梯度下降</a:t>
            </a:r>
          </a:p>
        </p:txBody>
      </p:sp>
      <p:sp>
        <p:nvSpPr>
          <p:cNvPr id="17" name="文本框 16">
            <a:extLst>
              <a:ext uri="{FF2B5EF4-FFF2-40B4-BE49-F238E27FC236}">
                <a16:creationId xmlns:a16="http://schemas.microsoft.com/office/drawing/2014/main" id="{8A55D218-C204-46C2-AC1C-6521D809A0A7}"/>
              </a:ext>
            </a:extLst>
          </p:cNvPr>
          <p:cNvSpPr txBox="1"/>
          <p:nvPr/>
        </p:nvSpPr>
        <p:spPr>
          <a:xfrm>
            <a:off x="7951838" y="6222036"/>
            <a:ext cx="2063519" cy="369332"/>
          </a:xfrm>
          <a:prstGeom prst="rect">
            <a:avLst/>
          </a:prstGeom>
          <a:noFill/>
          <a:ln>
            <a:solidFill>
              <a:schemeClr val="bg1">
                <a:lumMod val="50000"/>
              </a:schemeClr>
            </a:solidFill>
          </a:ln>
        </p:spPr>
        <p:txBody>
          <a:bodyPr wrap="square" rtlCol="0">
            <a:spAutoFit/>
          </a:bodyPr>
          <a:lstStyle/>
          <a:p>
            <a:pPr algn="ctr"/>
            <a:r>
              <a:rPr lang="zh-CN" altLang="en-US" b="1" dirty="0">
                <a:solidFill>
                  <a:schemeClr val="bg1"/>
                </a:solidFill>
              </a:rPr>
              <a:t>模型训练过程代码</a:t>
            </a:r>
          </a:p>
        </p:txBody>
      </p:sp>
    </p:spTree>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randombar(horizontal)">
                                      <p:cBhvr>
                                        <p:cTn id="13" dur="500"/>
                                        <p:tgtEl>
                                          <p:spTgt spid="16"/>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randombar(horizontal)">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6" grpId="0" animBg="1"/>
      <p:bldP spid="1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31"/>
            <a:ext cx="12192000" cy="6848475"/>
          </a:xfrm>
          <a:prstGeom prst="rect">
            <a:avLst/>
          </a:prstGeom>
        </p:spPr>
      </p:pic>
      <p:grpSp>
        <p:nvGrpSpPr>
          <p:cNvPr id="3" name="组合 2">
            <a:extLst>
              <a:ext uri="{FF2B5EF4-FFF2-40B4-BE49-F238E27FC236}">
                <a16:creationId xmlns:a16="http://schemas.microsoft.com/office/drawing/2014/main" id="{16464623-11F9-4016-9535-FF79B69CEA91}"/>
              </a:ext>
            </a:extLst>
          </p:cNvPr>
          <p:cNvGrpSpPr/>
          <p:nvPr/>
        </p:nvGrpSpPr>
        <p:grpSpPr>
          <a:xfrm>
            <a:off x="662782" y="4261205"/>
            <a:ext cx="4876372" cy="2365889"/>
            <a:chOff x="662782" y="2195882"/>
            <a:chExt cx="5077347" cy="4139715"/>
          </a:xfrm>
        </p:grpSpPr>
        <p:pic>
          <p:nvPicPr>
            <p:cNvPr id="4" name="图片 3">
              <a:extLst>
                <a:ext uri="{FF2B5EF4-FFF2-40B4-BE49-F238E27FC236}">
                  <a16:creationId xmlns:a16="http://schemas.microsoft.com/office/drawing/2014/main" id="{32AA6B70-70EC-45E4-A4EC-25A822659B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2782" y="2195882"/>
              <a:ext cx="5077347" cy="3397344"/>
            </a:xfrm>
            <a:prstGeom prst="rect">
              <a:avLst/>
            </a:prstGeom>
          </p:spPr>
        </p:pic>
        <p:sp>
          <p:nvSpPr>
            <p:cNvPr id="7" name="文本框 6">
              <a:extLst>
                <a:ext uri="{FF2B5EF4-FFF2-40B4-BE49-F238E27FC236}">
                  <a16:creationId xmlns:a16="http://schemas.microsoft.com/office/drawing/2014/main" id="{8A55D218-C204-46C2-AC1C-6521D809A0A7}"/>
                </a:ext>
              </a:extLst>
            </p:cNvPr>
            <p:cNvSpPr txBox="1"/>
            <p:nvPr/>
          </p:nvSpPr>
          <p:spPr>
            <a:xfrm>
              <a:off x="1581481" y="5816457"/>
              <a:ext cx="3239950" cy="519140"/>
            </a:xfrm>
            <a:prstGeom prst="rect">
              <a:avLst/>
            </a:prstGeom>
            <a:noFill/>
            <a:ln>
              <a:solidFill>
                <a:schemeClr val="bg1">
                  <a:lumMod val="50000"/>
                </a:schemeClr>
              </a:solidFill>
            </a:ln>
          </p:spPr>
          <p:txBody>
            <a:bodyPr wrap="square" rtlCol="0">
              <a:spAutoFit/>
            </a:bodyPr>
            <a:lstStyle/>
            <a:p>
              <a:pPr algn="ctr"/>
              <a:r>
                <a:rPr lang="zh-CN" altLang="en-US" b="1" dirty="0">
                  <a:solidFill>
                    <a:schemeClr val="bg1"/>
                  </a:solidFill>
                </a:rPr>
                <a:t>损失曲线和准确率曲线</a:t>
              </a:r>
              <a:endParaRPr lang="zh-CN" altLang="en-US" dirty="0">
                <a:solidFill>
                  <a:schemeClr val="bg1"/>
                </a:solidFill>
              </a:endParaRPr>
            </a:p>
          </p:txBody>
        </p:sp>
      </p:grpSp>
      <p:grpSp>
        <p:nvGrpSpPr>
          <p:cNvPr id="5" name="组合 4">
            <a:extLst>
              <a:ext uri="{FF2B5EF4-FFF2-40B4-BE49-F238E27FC236}">
                <a16:creationId xmlns:a16="http://schemas.microsoft.com/office/drawing/2014/main" id="{778D24F6-848F-4E95-B07E-ADDAF8ECBD4D}"/>
              </a:ext>
            </a:extLst>
          </p:cNvPr>
          <p:cNvGrpSpPr/>
          <p:nvPr/>
        </p:nvGrpSpPr>
        <p:grpSpPr>
          <a:xfrm>
            <a:off x="6770077" y="4261205"/>
            <a:ext cx="4891491" cy="2357570"/>
            <a:chOff x="6529190" y="3116819"/>
            <a:chExt cx="5254824" cy="3313123"/>
          </a:xfrm>
        </p:grpSpPr>
        <p:pic>
          <p:nvPicPr>
            <p:cNvPr id="6" name="图片 5">
              <a:extLst>
                <a:ext uri="{FF2B5EF4-FFF2-40B4-BE49-F238E27FC236}">
                  <a16:creationId xmlns:a16="http://schemas.microsoft.com/office/drawing/2014/main" id="{41F61CEA-6F5F-4616-B583-D0CDF43B11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9190" y="3116819"/>
              <a:ext cx="5254824" cy="2652066"/>
            </a:xfrm>
            <a:prstGeom prst="rect">
              <a:avLst/>
            </a:prstGeom>
          </p:spPr>
        </p:pic>
        <p:sp>
          <p:nvSpPr>
            <p:cNvPr id="8" name="文本框 7">
              <a:extLst>
                <a:ext uri="{FF2B5EF4-FFF2-40B4-BE49-F238E27FC236}">
                  <a16:creationId xmlns:a16="http://schemas.microsoft.com/office/drawing/2014/main" id="{DE8B4198-52AA-476B-8731-B2CD42330838}"/>
                </a:ext>
              </a:extLst>
            </p:cNvPr>
            <p:cNvSpPr txBox="1"/>
            <p:nvPr/>
          </p:nvSpPr>
          <p:spPr>
            <a:xfrm>
              <a:off x="7374577" y="6024685"/>
              <a:ext cx="3538845" cy="405257"/>
            </a:xfrm>
            <a:prstGeom prst="rect">
              <a:avLst/>
            </a:prstGeom>
            <a:noFill/>
            <a:ln>
              <a:solidFill>
                <a:schemeClr val="bg1">
                  <a:lumMod val="50000"/>
                </a:schemeClr>
              </a:solidFill>
            </a:ln>
          </p:spPr>
          <p:txBody>
            <a:bodyPr wrap="square" rtlCol="0">
              <a:spAutoFit/>
            </a:bodyPr>
            <a:lstStyle/>
            <a:p>
              <a:pPr algn="ctr"/>
              <a:r>
                <a:rPr lang="zh-CN" altLang="en-US" b="1" dirty="0">
                  <a:solidFill>
                    <a:schemeClr val="bg1"/>
                  </a:solidFill>
                </a:rPr>
                <a:t>直方图分布曲线</a:t>
              </a:r>
              <a:endParaRPr lang="zh-CN" altLang="en-US" dirty="0">
                <a:solidFill>
                  <a:schemeClr val="bg1"/>
                </a:solidFill>
              </a:endParaRPr>
            </a:p>
          </p:txBody>
        </p:sp>
      </p:grpSp>
      <p:sp>
        <p:nvSpPr>
          <p:cNvPr id="9" name="任意多边形 9">
            <a:extLst>
              <a:ext uri="{FF2B5EF4-FFF2-40B4-BE49-F238E27FC236}">
                <a16:creationId xmlns:a16="http://schemas.microsoft.com/office/drawing/2014/main" id="{CCF36C86-4C3E-402B-97A5-43BA7F96C2B2}"/>
              </a:ext>
            </a:extLst>
          </p:cNvPr>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10" name="任意多边形 9">
            <a:extLst>
              <a:ext uri="{FF2B5EF4-FFF2-40B4-BE49-F238E27FC236}">
                <a16:creationId xmlns:a16="http://schemas.microsoft.com/office/drawing/2014/main" id="{F45DD180-A50C-4C20-93BA-528567C471EA}"/>
              </a:ext>
            </a:extLst>
          </p:cNvPr>
          <p:cNvSpPr>
            <a:spLocks/>
          </p:cNvSpPr>
          <p:nvPr/>
        </p:nvSpPr>
        <p:spPr bwMode="auto">
          <a:xfrm>
            <a:off x="407988" y="163513"/>
            <a:ext cx="619125" cy="630237"/>
          </a:xfrm>
          <a:custGeom>
            <a:avLst/>
            <a:gdLst>
              <a:gd name="T0" fmla="*/ 318220 w 619265"/>
              <a:gd name="T1" fmla="*/ 0 h 630260"/>
              <a:gd name="T2" fmla="*/ 611433 w 619265"/>
              <a:gd name="T3" fmla="*/ 194354 h 630260"/>
              <a:gd name="T4" fmla="*/ 619265 w 619265"/>
              <a:gd name="T5" fmla="*/ 219585 h 630260"/>
              <a:gd name="T6" fmla="*/ 256918 w 619265"/>
              <a:gd name="T7" fmla="*/ 630260 h 630260"/>
              <a:gd name="T8" fmla="*/ 254088 w 619265"/>
              <a:gd name="T9" fmla="*/ 629975 h 630260"/>
              <a:gd name="T10" fmla="*/ 0 w 619265"/>
              <a:gd name="T11" fmla="*/ 318220 h 630260"/>
              <a:gd name="T12" fmla="*/ 318220 w 619265"/>
              <a:gd name="T13" fmla="*/ 0 h 630260"/>
            </a:gdLst>
            <a:ahLst/>
            <a:cxnLst>
              <a:cxn ang="0">
                <a:pos x="T0" y="T1"/>
              </a:cxn>
              <a:cxn ang="0">
                <a:pos x="T2" y="T3"/>
              </a:cxn>
              <a:cxn ang="0">
                <a:pos x="T4" y="T5"/>
              </a:cxn>
              <a:cxn ang="0">
                <a:pos x="T6" y="T7"/>
              </a:cxn>
              <a:cxn ang="0">
                <a:pos x="T8" y="T9"/>
              </a:cxn>
              <a:cxn ang="0">
                <a:pos x="T10" y="T11"/>
              </a:cxn>
              <a:cxn ang="0">
                <a:pos x="T12" y="T13"/>
              </a:cxn>
            </a:cxnLst>
            <a:rect l="0" t="0" r="r" b="b"/>
            <a:pathLst>
              <a:path w="619265" h="630260">
                <a:moveTo>
                  <a:pt x="318220" y="0"/>
                </a:moveTo>
                <a:cubicBezTo>
                  <a:pt x="450031" y="0"/>
                  <a:pt x="563124" y="80141"/>
                  <a:pt x="611433" y="194354"/>
                </a:cubicBezTo>
                <a:lnTo>
                  <a:pt x="619265" y="219585"/>
                </a:lnTo>
                <a:lnTo>
                  <a:pt x="256918" y="630260"/>
                </a:lnTo>
                <a:lnTo>
                  <a:pt x="254088" y="629975"/>
                </a:lnTo>
                <a:cubicBezTo>
                  <a:pt x="109080" y="600302"/>
                  <a:pt x="0" y="472000"/>
                  <a:pt x="0" y="318220"/>
                </a:cubicBezTo>
                <a:cubicBezTo>
                  <a:pt x="0" y="142472"/>
                  <a:pt x="142472" y="0"/>
                  <a:pt x="318220" y="0"/>
                </a:cubicBezTo>
                <a:close/>
              </a:path>
            </a:pathLst>
          </a:custGeom>
          <a:solidFill>
            <a:schemeClr val="bg1">
              <a:alpha val="8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endParaRPr lang="zh-CN" altLang="en-US"/>
          </a:p>
        </p:txBody>
      </p:sp>
      <p:cxnSp>
        <p:nvCxnSpPr>
          <p:cNvPr id="11" name="直接连接符 10">
            <a:extLst>
              <a:ext uri="{FF2B5EF4-FFF2-40B4-BE49-F238E27FC236}">
                <a16:creationId xmlns:a16="http://schemas.microsoft.com/office/drawing/2014/main" id="{33C1043A-960B-48D5-9832-B91B9C1B795A}"/>
              </a:ext>
            </a:extLst>
          </p:cNvPr>
          <p:cNvCxnSpPr>
            <a:cxnSpLocks noChangeShapeType="1"/>
          </p:cNvCxnSpPr>
          <p:nvPr/>
        </p:nvCxnSpPr>
        <p:spPr bwMode="auto">
          <a:xfrm flipH="1">
            <a:off x="819149" y="404815"/>
            <a:ext cx="338139" cy="395287"/>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2" name="文本框 11">
            <a:extLst>
              <a:ext uri="{FF2B5EF4-FFF2-40B4-BE49-F238E27FC236}">
                <a16:creationId xmlns:a16="http://schemas.microsoft.com/office/drawing/2014/main" id="{8CA92936-E7BA-4727-9F50-A147981AC9BA}"/>
              </a:ext>
            </a:extLst>
          </p:cNvPr>
          <p:cNvSpPr txBox="1">
            <a:spLocks noChangeArrowheads="1"/>
          </p:cNvSpPr>
          <p:nvPr/>
        </p:nvSpPr>
        <p:spPr bwMode="auto">
          <a:xfrm>
            <a:off x="368301" y="247651"/>
            <a:ext cx="588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vl2pPr marL="742950" indent="-285750"/>
            <a:lvl3pPr/>
            <a:lvl4pPr/>
            <a:lvl5pPr/>
            <a:lvl6pPr/>
            <a:lvl7pPr/>
            <a:lvl8pPr/>
            <a:lvl9pPr/>
          </a:lstStyle>
          <a:p>
            <a:pPr algn="ctr" eaLnBrk="1" hangingPunct="1"/>
            <a:r>
              <a:rPr lang="en-US" sz="2400" b="1" dirty="0">
                <a:solidFill>
                  <a:srgbClr val="132F55"/>
                </a:solidFill>
                <a:latin typeface="华文细黑" pitchFamily="2" charset="-122"/>
                <a:ea typeface="华文细黑" pitchFamily="2" charset="-122"/>
              </a:rPr>
              <a:t>03</a:t>
            </a:r>
            <a:endParaRPr lang="zh-CN" altLang="en-US" sz="2400" b="1" dirty="0">
              <a:solidFill>
                <a:srgbClr val="132F55"/>
              </a:solidFill>
              <a:latin typeface="华文细黑" pitchFamily="2" charset="-122"/>
              <a:ea typeface="华文细黑" pitchFamily="2" charset="-122"/>
            </a:endParaRPr>
          </a:p>
        </p:txBody>
      </p:sp>
      <p:cxnSp>
        <p:nvCxnSpPr>
          <p:cNvPr id="13" name="直接连接符 14">
            <a:extLst>
              <a:ext uri="{FF2B5EF4-FFF2-40B4-BE49-F238E27FC236}">
                <a16:creationId xmlns:a16="http://schemas.microsoft.com/office/drawing/2014/main" id="{B232058A-FC42-4339-837B-06B883EEA321}"/>
              </a:ext>
            </a:extLst>
          </p:cNvPr>
          <p:cNvCxnSpPr>
            <a:cxnSpLocks noChangeShapeType="1"/>
          </p:cNvCxnSpPr>
          <p:nvPr/>
        </p:nvCxnSpPr>
        <p:spPr bwMode="auto">
          <a:xfrm>
            <a:off x="398463" y="873125"/>
            <a:ext cx="11385551" cy="0"/>
          </a:xfrm>
          <a:prstGeom prst="line">
            <a:avLst/>
          </a:prstGeom>
          <a:noFill/>
          <a:ln w="6350" cmpd="sng">
            <a:solidFill>
              <a:schemeClr val="bg1">
                <a:alpha val="50000"/>
              </a:schemeClr>
            </a:solidFill>
            <a:round/>
            <a:headEnd/>
            <a:tailEnd/>
          </a:ln>
          <a:extLst>
            <a:ext uri="{909E8E84-426E-40DD-AFC4-6F175D3DCCD1}">
              <a14:hiddenFill xmlns:a14="http://schemas.microsoft.com/office/drawing/2010/main">
                <a:noFill/>
              </a14:hiddenFill>
            </a:ext>
          </a:extLst>
        </p:spPr>
      </p:cxnSp>
      <p:sp>
        <p:nvSpPr>
          <p:cNvPr id="14" name="矩形 13">
            <a:extLst>
              <a:ext uri="{FF2B5EF4-FFF2-40B4-BE49-F238E27FC236}">
                <a16:creationId xmlns:a16="http://schemas.microsoft.com/office/drawing/2014/main" id="{DEED8A74-B956-4B79-8662-CAF36C9B7A88}"/>
              </a:ext>
            </a:extLst>
          </p:cNvPr>
          <p:cNvSpPr/>
          <p:nvPr/>
        </p:nvSpPr>
        <p:spPr>
          <a:xfrm>
            <a:off x="1113771" y="289554"/>
            <a:ext cx="7931980" cy="584775"/>
          </a:xfrm>
          <a:prstGeom prst="rect">
            <a:avLst/>
          </a:prstGeom>
        </p:spPr>
        <p:txBody>
          <a:bodyPr wrap="none">
            <a:spAutoFit/>
          </a:bodyPr>
          <a:lstStyle/>
          <a:p>
            <a:pPr lvl="0" eaLnBrk="1" fontAlgn="auto" hangingPunct="1">
              <a:spcBef>
                <a:spcPts val="0"/>
              </a:spcBef>
              <a:spcAft>
                <a:spcPts val="0"/>
              </a:spcAft>
            </a:pPr>
            <a:r>
              <a:rPr lang="zh-CN" altLang="en-US" sz="3200" b="1" dirty="0">
                <a:solidFill>
                  <a:schemeClr val="bg1"/>
                </a:solidFill>
              </a:rPr>
              <a:t>深度学习</a:t>
            </a:r>
            <a:r>
              <a:rPr lang="en-US" altLang="zh-CN" sz="3200" b="1" dirty="0">
                <a:solidFill>
                  <a:schemeClr val="bg1"/>
                </a:solidFill>
              </a:rPr>
              <a:t>——</a:t>
            </a:r>
            <a:r>
              <a:rPr lang="zh-CN" altLang="en-US" sz="3200" b="1" dirty="0">
                <a:solidFill>
                  <a:schemeClr val="bg1"/>
                </a:solidFill>
              </a:rPr>
              <a:t>三维全特征图片输入进行训练</a:t>
            </a:r>
            <a:endParaRPr lang="zh-CN" altLang="en-US" sz="3200" b="1" dirty="0">
              <a:solidFill>
                <a:prstClr val="white"/>
              </a:solidFill>
              <a:latin typeface="黑体" panose="02010609060101010101" pitchFamily="49" charset="-122"/>
              <a:ea typeface="黑体" panose="02010609060101010101" pitchFamily="49" charset="-122"/>
            </a:endParaRPr>
          </a:p>
        </p:txBody>
      </p:sp>
      <p:sp>
        <p:nvSpPr>
          <p:cNvPr id="15" name="文本框 14">
            <a:extLst>
              <a:ext uri="{FF2B5EF4-FFF2-40B4-BE49-F238E27FC236}">
                <a16:creationId xmlns:a16="http://schemas.microsoft.com/office/drawing/2014/main" id="{F151DE4D-D198-4D0D-BC45-4A0426777CD1}"/>
              </a:ext>
            </a:extLst>
          </p:cNvPr>
          <p:cNvSpPr txBox="1"/>
          <p:nvPr/>
        </p:nvSpPr>
        <p:spPr>
          <a:xfrm>
            <a:off x="662781" y="1033554"/>
            <a:ext cx="10998787" cy="830997"/>
          </a:xfrm>
          <a:prstGeom prst="rect">
            <a:avLst/>
          </a:prstGeom>
          <a:noFill/>
          <a:ln>
            <a:solidFill>
              <a:schemeClr val="bg1">
                <a:lumMod val="50000"/>
              </a:schemeClr>
            </a:solidFill>
          </a:ln>
        </p:spPr>
        <p:txBody>
          <a:bodyPr wrap="square" rtlCol="0">
            <a:spAutoFit/>
          </a:bodyPr>
          <a:lstStyle/>
          <a:p>
            <a:pPr algn="ctr"/>
            <a:r>
              <a:rPr lang="zh-CN" altLang="en-US" sz="2400" b="1" dirty="0">
                <a:solidFill>
                  <a:schemeClr val="bg1"/>
                </a:solidFill>
              </a:rPr>
              <a:t>运用温度、盐度、密度三通道的</a:t>
            </a:r>
            <a:r>
              <a:rPr lang="en-US" altLang="zh-CN" sz="2400" b="1" dirty="0">
                <a:solidFill>
                  <a:schemeClr val="bg1"/>
                </a:solidFill>
              </a:rPr>
              <a:t>HYCOM</a:t>
            </a:r>
            <a:r>
              <a:rPr lang="zh-CN" altLang="en-US" sz="2400" b="1" dirty="0">
                <a:solidFill>
                  <a:schemeClr val="bg1"/>
                </a:solidFill>
              </a:rPr>
              <a:t>数据制作数据集，标签为</a:t>
            </a:r>
            <a:r>
              <a:rPr lang="en-US" altLang="zh-CN" sz="2400" b="1" dirty="0">
                <a:solidFill>
                  <a:schemeClr val="bg1"/>
                </a:solidFill>
              </a:rPr>
              <a:t>01</a:t>
            </a:r>
            <a:r>
              <a:rPr lang="zh-CN" altLang="en-US" sz="2400" b="1" dirty="0">
                <a:solidFill>
                  <a:schemeClr val="bg1"/>
                </a:solidFill>
              </a:rPr>
              <a:t>代表冷涡，</a:t>
            </a:r>
            <a:r>
              <a:rPr lang="en-US" altLang="zh-CN" sz="2400" b="1" dirty="0">
                <a:solidFill>
                  <a:schemeClr val="bg1"/>
                </a:solidFill>
              </a:rPr>
              <a:t>02</a:t>
            </a:r>
            <a:r>
              <a:rPr lang="zh-CN" altLang="en-US" sz="2400" b="1" dirty="0">
                <a:solidFill>
                  <a:schemeClr val="bg1"/>
                </a:solidFill>
              </a:rPr>
              <a:t>代表暖涡，</a:t>
            </a:r>
            <a:r>
              <a:rPr lang="en-US" altLang="zh-CN" sz="2400" b="1" dirty="0">
                <a:solidFill>
                  <a:schemeClr val="bg1"/>
                </a:solidFill>
              </a:rPr>
              <a:t>03</a:t>
            </a:r>
            <a:r>
              <a:rPr lang="zh-CN" altLang="en-US" sz="2400" b="1" dirty="0">
                <a:solidFill>
                  <a:schemeClr val="bg1"/>
                </a:solidFill>
              </a:rPr>
              <a:t>代表不是涡旋，并使用此网络进行训练</a:t>
            </a:r>
          </a:p>
        </p:txBody>
      </p:sp>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2781" y="1983811"/>
            <a:ext cx="3040000" cy="1797802"/>
          </a:xfrm>
          <a:prstGeom prst="rect">
            <a:avLst/>
          </a:prstGeom>
        </p:spPr>
      </p:pic>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27466" y="1981613"/>
            <a:ext cx="3181496" cy="1800000"/>
          </a:xfrm>
          <a:prstGeom prst="rect">
            <a:avLst/>
          </a:prstGeom>
        </p:spPr>
      </p:pic>
      <p:pic>
        <p:nvPicPr>
          <p:cNvPr id="21" name="图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533647" y="1981614"/>
            <a:ext cx="3127921" cy="1799999"/>
          </a:xfrm>
          <a:prstGeom prst="rect">
            <a:avLst/>
          </a:prstGeom>
        </p:spPr>
      </p:pic>
      <p:sp>
        <p:nvSpPr>
          <p:cNvPr id="28" name="文本框 27">
            <a:extLst>
              <a:ext uri="{FF2B5EF4-FFF2-40B4-BE49-F238E27FC236}">
                <a16:creationId xmlns:a16="http://schemas.microsoft.com/office/drawing/2014/main" id="{8A55D218-C204-46C2-AC1C-6521D809A0A7}"/>
              </a:ext>
            </a:extLst>
          </p:cNvPr>
          <p:cNvSpPr txBox="1"/>
          <p:nvPr/>
        </p:nvSpPr>
        <p:spPr>
          <a:xfrm>
            <a:off x="1673771" y="3851843"/>
            <a:ext cx="1234800" cy="369332"/>
          </a:xfrm>
          <a:prstGeom prst="rect">
            <a:avLst/>
          </a:prstGeom>
          <a:noFill/>
          <a:ln>
            <a:solidFill>
              <a:schemeClr val="bg1">
                <a:lumMod val="50000"/>
              </a:schemeClr>
            </a:solidFill>
          </a:ln>
        </p:spPr>
        <p:txBody>
          <a:bodyPr wrap="square" rtlCol="0">
            <a:spAutoFit/>
          </a:bodyPr>
          <a:lstStyle/>
          <a:p>
            <a:pPr algn="ctr"/>
            <a:r>
              <a:rPr lang="en-US" altLang="zh-CN" b="1" dirty="0">
                <a:solidFill>
                  <a:schemeClr val="bg1"/>
                </a:solidFill>
              </a:rPr>
              <a:t>01 </a:t>
            </a:r>
            <a:r>
              <a:rPr lang="zh-CN" altLang="en-US" b="1" dirty="0">
                <a:solidFill>
                  <a:schemeClr val="bg1"/>
                </a:solidFill>
              </a:rPr>
              <a:t>冷涡</a:t>
            </a:r>
          </a:p>
        </p:txBody>
      </p:sp>
      <p:sp>
        <p:nvSpPr>
          <p:cNvPr id="31" name="文本框 30">
            <a:extLst>
              <a:ext uri="{FF2B5EF4-FFF2-40B4-BE49-F238E27FC236}">
                <a16:creationId xmlns:a16="http://schemas.microsoft.com/office/drawing/2014/main" id="{8A55D218-C204-46C2-AC1C-6521D809A0A7}"/>
              </a:ext>
            </a:extLst>
          </p:cNvPr>
          <p:cNvSpPr txBox="1"/>
          <p:nvPr/>
        </p:nvSpPr>
        <p:spPr>
          <a:xfrm>
            <a:off x="5539154" y="3867433"/>
            <a:ext cx="1230923" cy="369332"/>
          </a:xfrm>
          <a:prstGeom prst="rect">
            <a:avLst/>
          </a:prstGeom>
          <a:noFill/>
          <a:ln>
            <a:solidFill>
              <a:schemeClr val="bg1">
                <a:lumMod val="50000"/>
              </a:schemeClr>
            </a:solidFill>
          </a:ln>
        </p:spPr>
        <p:txBody>
          <a:bodyPr wrap="square" rtlCol="0">
            <a:spAutoFit/>
          </a:bodyPr>
          <a:lstStyle/>
          <a:p>
            <a:pPr algn="ctr"/>
            <a:r>
              <a:rPr lang="en-US" altLang="zh-CN" b="1" dirty="0">
                <a:solidFill>
                  <a:schemeClr val="bg1"/>
                </a:solidFill>
              </a:rPr>
              <a:t>02 </a:t>
            </a:r>
            <a:r>
              <a:rPr lang="zh-CN" altLang="en-US" b="1" dirty="0">
                <a:solidFill>
                  <a:schemeClr val="bg1"/>
                </a:solidFill>
              </a:rPr>
              <a:t>暖涡</a:t>
            </a:r>
          </a:p>
        </p:txBody>
      </p:sp>
      <p:sp>
        <p:nvSpPr>
          <p:cNvPr id="32" name="文本框 31">
            <a:extLst>
              <a:ext uri="{FF2B5EF4-FFF2-40B4-BE49-F238E27FC236}">
                <a16:creationId xmlns:a16="http://schemas.microsoft.com/office/drawing/2014/main" id="{8A55D218-C204-46C2-AC1C-6521D809A0A7}"/>
              </a:ext>
            </a:extLst>
          </p:cNvPr>
          <p:cNvSpPr txBox="1"/>
          <p:nvPr/>
        </p:nvSpPr>
        <p:spPr>
          <a:xfrm>
            <a:off x="9676032" y="3837008"/>
            <a:ext cx="1235221" cy="369332"/>
          </a:xfrm>
          <a:prstGeom prst="rect">
            <a:avLst/>
          </a:prstGeom>
          <a:noFill/>
          <a:ln>
            <a:solidFill>
              <a:schemeClr val="bg1">
                <a:lumMod val="50000"/>
              </a:schemeClr>
            </a:solidFill>
          </a:ln>
        </p:spPr>
        <p:txBody>
          <a:bodyPr wrap="square" rtlCol="0">
            <a:spAutoFit/>
          </a:bodyPr>
          <a:lstStyle/>
          <a:p>
            <a:pPr algn="ctr"/>
            <a:r>
              <a:rPr lang="en-US" altLang="zh-CN" b="1" dirty="0">
                <a:solidFill>
                  <a:schemeClr val="bg1"/>
                </a:solidFill>
              </a:rPr>
              <a:t>03 </a:t>
            </a:r>
            <a:r>
              <a:rPr lang="zh-CN" altLang="en-US" b="1" dirty="0">
                <a:solidFill>
                  <a:schemeClr val="bg1"/>
                </a:solidFill>
              </a:rPr>
              <a:t>非涡旋</a:t>
            </a:r>
          </a:p>
        </p:txBody>
      </p:sp>
    </p:spTree>
    <p:custDataLst>
      <p:tags r:id="rId1"/>
    </p:custDataLs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500"/>
                            </p:stCondLst>
                            <p:childTnLst>
                              <p:par>
                                <p:cTn id="9" presetID="14" presetClass="entr" presetSubtype="1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randombar(horizontal)">
                                      <p:cBhvr>
                                        <p:cTn id="11" dur="500"/>
                                        <p:tgtEl>
                                          <p:spTgt spid="3"/>
                                        </p:tgtEl>
                                      </p:cBhvr>
                                    </p:animEffect>
                                  </p:childTnLst>
                                </p:cTn>
                              </p:par>
                              <p:par>
                                <p:cTn id="12" presetID="14" presetClass="entr" presetSubtype="1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randombar(horizontal)">
                                      <p:cBhvr>
                                        <p:cTn id="14" dur="500"/>
                                        <p:tgtEl>
                                          <p:spTgt spid="5"/>
                                        </p:tgtEl>
                                      </p:cBhvr>
                                    </p:animEffect>
                                  </p:childTnLst>
                                </p:cTn>
                              </p:par>
                              <p:par>
                                <p:cTn id="15" presetID="14" presetClass="entr" presetSubtype="1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randombar(horizontal)">
                                      <p:cBhvr>
                                        <p:cTn id="17" dur="500"/>
                                        <p:tgtEl>
                                          <p:spTgt spid="19"/>
                                        </p:tgtEl>
                                      </p:cBhvr>
                                    </p:animEffect>
                                  </p:childTnLst>
                                </p:cTn>
                              </p:par>
                              <p:par>
                                <p:cTn id="18" presetID="14" presetClass="entr" presetSubtype="10"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randombar(horizontal)">
                                      <p:cBhvr>
                                        <p:cTn id="20" dur="500"/>
                                        <p:tgtEl>
                                          <p:spTgt spid="28"/>
                                        </p:tgtEl>
                                      </p:cBhvr>
                                    </p:animEffect>
                                  </p:childTnLst>
                                </p:cTn>
                              </p:par>
                              <p:par>
                                <p:cTn id="21" presetID="14" presetClass="entr" presetSubtype="1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randombar(horizontal)">
                                      <p:cBhvr>
                                        <p:cTn id="23" dur="500"/>
                                        <p:tgtEl>
                                          <p:spTgt spid="20"/>
                                        </p:tgtEl>
                                      </p:cBhvr>
                                    </p:animEffect>
                                  </p:childTnLst>
                                </p:cTn>
                              </p:par>
                              <p:par>
                                <p:cTn id="24" presetID="14" presetClass="entr" presetSubtype="1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randombar(horizontal)">
                                      <p:cBhvr>
                                        <p:cTn id="26" dur="500"/>
                                        <p:tgtEl>
                                          <p:spTgt spid="31"/>
                                        </p:tgtEl>
                                      </p:cBhvr>
                                    </p:animEffect>
                                  </p:childTnLst>
                                </p:cTn>
                              </p:par>
                              <p:par>
                                <p:cTn id="27" presetID="14" presetClass="entr" presetSubtype="1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randombar(horizontal)">
                                      <p:cBhvr>
                                        <p:cTn id="29" dur="500"/>
                                        <p:tgtEl>
                                          <p:spTgt spid="21"/>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randombar(horizontal)">
                                      <p:cBhvr>
                                        <p:cTn id="3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31" grpId="0" animBg="1"/>
      <p:bldP spid="3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5602" name="矩形 16"/>
          <p:cNvSpPr>
            <a:spLocks/>
          </p:cNvSpPr>
          <p:nvPr/>
        </p:nvSpPr>
        <p:spPr bwMode="auto">
          <a:xfrm>
            <a:off x="8551864" y="1504950"/>
            <a:ext cx="4860925" cy="5353050"/>
          </a:xfrm>
          <a:custGeom>
            <a:avLst/>
            <a:gdLst>
              <a:gd name="T0" fmla="*/ 5943600 w 6267450"/>
              <a:gd name="T1" fmla="*/ 0 h 6903089"/>
              <a:gd name="T2" fmla="*/ 6267450 w 6267450"/>
              <a:gd name="T3" fmla="*/ 19050 h 6903089"/>
              <a:gd name="T4" fmla="*/ 2533650 w 6267450"/>
              <a:gd name="T5" fmla="*/ 6903089 h 6903089"/>
              <a:gd name="T6" fmla="*/ 0 w 6267450"/>
              <a:gd name="T7" fmla="*/ 6903089 h 6903089"/>
              <a:gd name="T8" fmla="*/ 5943600 w 6267450"/>
              <a:gd name="T9" fmla="*/ 0 h 6903089"/>
            </a:gdLst>
            <a:ahLst/>
            <a:cxnLst>
              <a:cxn ang="0">
                <a:pos x="T0" y="T1"/>
              </a:cxn>
              <a:cxn ang="0">
                <a:pos x="T2" y="T3"/>
              </a:cxn>
              <a:cxn ang="0">
                <a:pos x="T4" y="T5"/>
              </a:cxn>
              <a:cxn ang="0">
                <a:pos x="T6" y="T7"/>
              </a:cxn>
              <a:cxn ang="0">
                <a:pos x="T8" y="T9"/>
              </a:cxn>
            </a:cxnLst>
            <a:rect l="0" t="0" r="r" b="b"/>
            <a:pathLst>
              <a:path w="6267450" h="6903089">
                <a:moveTo>
                  <a:pt x="5943600" y="0"/>
                </a:moveTo>
                <a:lnTo>
                  <a:pt x="6267450" y="19050"/>
                </a:lnTo>
                <a:lnTo>
                  <a:pt x="2533650" y="6903089"/>
                </a:lnTo>
                <a:lnTo>
                  <a:pt x="0" y="6903089"/>
                </a:lnTo>
                <a:lnTo>
                  <a:pt x="5943600" y="0"/>
                </a:lnTo>
                <a:close/>
              </a:path>
            </a:pathLst>
          </a:custGeom>
          <a:gradFill rotWithShape="1">
            <a:gsLst>
              <a:gs pos="0">
                <a:srgbClr val="FAFAFA">
                  <a:alpha val="0"/>
                </a:srgbClr>
              </a:gs>
              <a:gs pos="32001">
                <a:srgbClr val="D7D7D7">
                  <a:alpha val="9280"/>
                </a:srgbClr>
              </a:gs>
              <a:gs pos="80000">
                <a:srgbClr val="D7D7D7">
                  <a:alpha val="23199"/>
                </a:srgbClr>
              </a:gs>
              <a:gs pos="100000">
                <a:srgbClr val="E4E4E4">
                  <a:alpha val="2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5603" name="等腰三角形 4"/>
          <p:cNvSpPr>
            <a:spLocks noChangeArrowheads="1"/>
          </p:cNvSpPr>
          <p:nvPr/>
        </p:nvSpPr>
        <p:spPr bwMode="auto">
          <a:xfrm rot="18848016">
            <a:off x="-52387" y="5568951"/>
            <a:ext cx="1447800" cy="495300"/>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pic>
        <p:nvPicPr>
          <p:cNvPr id="25604" name="图片 35"/>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3621089" y="1019177"/>
            <a:ext cx="4949825" cy="4321175"/>
          </a:xfrm>
          <a:prstGeom prst="rect">
            <a:avLst/>
          </a:prstGeom>
          <a:noFill/>
          <a:ln>
            <a:noFill/>
          </a:ln>
          <a:effectLst>
            <a:outerShdw dist="38100" dir="2700000" algn="ctr" rotWithShape="0">
              <a:srgbClr val="000000">
                <a:alpha val="20999"/>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等腰三角形 5"/>
          <p:cNvSpPr>
            <a:spLocks noChangeArrowheads="1"/>
          </p:cNvSpPr>
          <p:nvPr/>
        </p:nvSpPr>
        <p:spPr bwMode="auto">
          <a:xfrm rot="9949063">
            <a:off x="9910763" y="5480052"/>
            <a:ext cx="1219200" cy="512763"/>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25606" name="矩形 16"/>
          <p:cNvSpPr>
            <a:spLocks/>
          </p:cNvSpPr>
          <p:nvPr/>
        </p:nvSpPr>
        <p:spPr bwMode="auto">
          <a:xfrm flipH="1">
            <a:off x="-388938" y="-12700"/>
            <a:ext cx="3981451" cy="6883400"/>
          </a:xfrm>
          <a:custGeom>
            <a:avLst/>
            <a:gdLst>
              <a:gd name="T0" fmla="*/ 2933700 w 3981450"/>
              <a:gd name="T1" fmla="*/ 0 h 6884039"/>
              <a:gd name="T2" fmla="*/ 3981450 w 3981450"/>
              <a:gd name="T3" fmla="*/ 628650 h 6884039"/>
              <a:gd name="T4" fmla="*/ 2209800 w 3981450"/>
              <a:gd name="T5" fmla="*/ 4464689 h 6884039"/>
              <a:gd name="T6" fmla="*/ 0 w 3981450"/>
              <a:gd name="T7" fmla="*/ 6884039 h 6884039"/>
              <a:gd name="T8" fmla="*/ 2933700 w 3981450"/>
              <a:gd name="T9" fmla="*/ 0 h 6884039"/>
            </a:gdLst>
            <a:ahLst/>
            <a:cxnLst>
              <a:cxn ang="0">
                <a:pos x="T0" y="T1"/>
              </a:cxn>
              <a:cxn ang="0">
                <a:pos x="T2" y="T3"/>
              </a:cxn>
              <a:cxn ang="0">
                <a:pos x="T4" y="T5"/>
              </a:cxn>
              <a:cxn ang="0">
                <a:pos x="T6" y="T7"/>
              </a:cxn>
              <a:cxn ang="0">
                <a:pos x="T8" y="T9"/>
              </a:cxn>
            </a:cxnLst>
            <a:rect l="0" t="0" r="r" b="b"/>
            <a:pathLst>
              <a:path w="3981450" h="6884039">
                <a:moveTo>
                  <a:pt x="2933700" y="0"/>
                </a:moveTo>
                <a:lnTo>
                  <a:pt x="3981450" y="628650"/>
                </a:lnTo>
                <a:lnTo>
                  <a:pt x="2209800" y="4464689"/>
                </a:lnTo>
                <a:lnTo>
                  <a:pt x="0" y="6884039"/>
                </a:lnTo>
                <a:lnTo>
                  <a:pt x="2933700" y="0"/>
                </a:lnTo>
                <a:close/>
              </a:path>
            </a:pathLst>
          </a:custGeom>
          <a:gradFill rotWithShape="1">
            <a:gsLst>
              <a:gs pos="0">
                <a:srgbClr val="FAFAFA">
                  <a:alpha val="0"/>
                </a:srgbClr>
              </a:gs>
              <a:gs pos="46001">
                <a:srgbClr val="D7D7D7">
                  <a:alpha val="8740"/>
                </a:srgbClr>
              </a:gs>
              <a:gs pos="80000">
                <a:srgbClr val="D7D7D7">
                  <a:alpha val="15199"/>
                </a:srgbClr>
              </a:gs>
              <a:gs pos="100000">
                <a:srgbClr val="E4E4E4">
                  <a:alpha val="18999"/>
                </a:srgb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5607" name="等腰三角形 6"/>
          <p:cNvSpPr>
            <a:spLocks noChangeArrowheads="1"/>
          </p:cNvSpPr>
          <p:nvPr/>
        </p:nvSpPr>
        <p:spPr bwMode="auto">
          <a:xfrm rot="1831200">
            <a:off x="11387137" y="1468438"/>
            <a:ext cx="1035051"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25608" name="等腰三角形 9"/>
          <p:cNvSpPr>
            <a:spLocks noChangeArrowheads="1"/>
          </p:cNvSpPr>
          <p:nvPr/>
        </p:nvSpPr>
        <p:spPr bwMode="auto">
          <a:xfrm rot="18237801">
            <a:off x="10520364" y="3857627"/>
            <a:ext cx="306387" cy="163513"/>
          </a:xfrm>
          <a:prstGeom prst="triangle">
            <a:avLst>
              <a:gd name="adj" fmla="val 89630"/>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25609" name="等腰三角形 14"/>
          <p:cNvSpPr>
            <a:spLocks noChangeArrowheads="1"/>
          </p:cNvSpPr>
          <p:nvPr/>
        </p:nvSpPr>
        <p:spPr bwMode="auto">
          <a:xfrm rot="19833911">
            <a:off x="9899651" y="2236788"/>
            <a:ext cx="246063" cy="196850"/>
          </a:xfrm>
          <a:prstGeom prst="triangle">
            <a:avLst>
              <a:gd name="adj" fmla="val 89630"/>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25612" name="矩形 19"/>
          <p:cNvSpPr>
            <a:spLocks noChangeArrowheads="1"/>
          </p:cNvSpPr>
          <p:nvPr/>
        </p:nvSpPr>
        <p:spPr bwMode="auto">
          <a:xfrm>
            <a:off x="3927477" y="1344613"/>
            <a:ext cx="4310063" cy="1892300"/>
          </a:xfrm>
          <a:prstGeom prst="rect">
            <a:avLst/>
          </a:prstGeom>
          <a:noFill/>
          <a:ln w="12700" cmpd="sng">
            <a:solidFill>
              <a:schemeClr val="bg1">
                <a:alpha val="50000"/>
              </a:schemeClr>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000000"/>
              </a:solidFill>
              <a:effectLst/>
              <a:uLnTx/>
              <a:uFillTx/>
              <a:latin typeface="Calibri" pitchFamily="34" charset="0"/>
              <a:ea typeface="宋体" pitchFamily="2" charset="-122"/>
              <a:cs typeface="+mn-cs"/>
            </a:endParaRPr>
          </a:p>
        </p:txBody>
      </p:sp>
      <p:sp>
        <p:nvSpPr>
          <p:cNvPr id="25613" name="矩形 21"/>
          <p:cNvSpPr>
            <a:spLocks noChangeArrowheads="1"/>
          </p:cNvSpPr>
          <p:nvPr/>
        </p:nvSpPr>
        <p:spPr bwMode="auto">
          <a:xfrm>
            <a:off x="4617840" y="3355976"/>
            <a:ext cx="295632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3600" b="1" i="0" u="none" strike="noStrike" kern="1200" cap="none" spc="0" normalizeH="0" baseline="0" noProof="0" dirty="0">
                <a:ln>
                  <a:noFill/>
                </a:ln>
                <a:solidFill>
                  <a:srgbClr val="FFFFFF"/>
                </a:solidFill>
                <a:effectLst>
                  <a:outerShdw blurRad="38100" dist="38100" dir="2700000" algn="tl">
                    <a:srgbClr val="C0C0C0"/>
                  </a:outerShdw>
                </a:effectLst>
                <a:uLnTx/>
                <a:uFillTx/>
                <a:latin typeface="Arial" pitchFamily="34" charset="0"/>
                <a:ea typeface="宋体" pitchFamily="2" charset="-122"/>
                <a:cs typeface="+mn-cs"/>
              </a:rPr>
              <a:t>THANK YOU</a:t>
            </a:r>
          </a:p>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28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Arial" pitchFamily="34" charset="0"/>
                <a:ea typeface="宋体" pitchFamily="2" charset="-122"/>
                <a:cs typeface="+mn-cs"/>
              </a:rPr>
              <a:t>FOR LISTENING</a:t>
            </a:r>
            <a:endParaRPr kumimoji="0" lang="zh-CN" altLang="en-US" sz="2800" b="0" i="0" u="none" strike="noStrike" kern="1200" cap="none" spc="0" normalizeH="0" baseline="0" noProof="0" dirty="0">
              <a:ln>
                <a:noFill/>
              </a:ln>
              <a:solidFill>
                <a:srgbClr val="FFFFFF"/>
              </a:solidFill>
              <a:effectLst>
                <a:outerShdw blurRad="38100" dist="38100" dir="2700000" algn="tl">
                  <a:srgbClr val="C0C0C0"/>
                </a:outerShdw>
              </a:effectLst>
              <a:uLnTx/>
              <a:uFillTx/>
              <a:latin typeface="Calibri" pitchFamily="34" charset="0"/>
              <a:ea typeface="宋体" pitchFamily="2" charset="-122"/>
              <a:cs typeface="+mn-cs"/>
            </a:endParaRPr>
          </a:p>
        </p:txBody>
      </p:sp>
      <p:cxnSp>
        <p:nvCxnSpPr>
          <p:cNvPr id="25614" name="直接连接符 23"/>
          <p:cNvCxnSpPr>
            <a:cxnSpLocks noChangeShapeType="1"/>
          </p:cNvCxnSpPr>
          <p:nvPr/>
        </p:nvCxnSpPr>
        <p:spPr bwMode="auto">
          <a:xfrm>
            <a:off x="3927476" y="4516438"/>
            <a:ext cx="4367213" cy="0"/>
          </a:xfrm>
          <a:prstGeom prst="line">
            <a:avLst/>
          </a:prstGeom>
          <a:noFill/>
          <a:ln w="12700" cmpd="sng">
            <a:solidFill>
              <a:schemeClr val="bg1">
                <a:alpha val="50000"/>
              </a:schemeClr>
            </a:solidFill>
            <a:round/>
            <a:headEnd type="oval" w="sm" len="sm"/>
            <a:tailEnd type="oval" w="sm" len="sm"/>
          </a:ln>
          <a:extLst>
            <a:ext uri="{909E8E84-426E-40DD-AFC4-6F175D3DCCD1}">
              <a14:hiddenFill xmlns:a14="http://schemas.microsoft.com/office/drawing/2010/main">
                <a:noFill/>
              </a14:hiddenFill>
            </a:ext>
          </a:extLst>
        </p:spPr>
      </p:cxnSp>
      <p:sp>
        <p:nvSpPr>
          <p:cNvPr id="25615" name="矩形 24"/>
          <p:cNvSpPr>
            <a:spLocks noChangeArrowheads="1"/>
          </p:cNvSpPr>
          <p:nvPr/>
        </p:nvSpPr>
        <p:spPr bwMode="auto">
          <a:xfrm>
            <a:off x="3840164" y="4648202"/>
            <a:ext cx="45116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r>
              <a:rPr kumimoji="0" lang="en-US" sz="2400" b="0" i="0" u="none" strike="noStrike" kern="1200" cap="none" spc="0" normalizeH="0" baseline="0" noProof="0" dirty="0">
                <a:ln>
                  <a:noFill/>
                </a:ln>
                <a:solidFill>
                  <a:srgbClr val="FFFFFF"/>
                </a:solidFill>
                <a:effectLst/>
                <a:uLnTx/>
                <a:uFillTx/>
                <a:latin typeface="Arial" pitchFamily="34" charset="0"/>
                <a:ea typeface="宋体" pitchFamily="2" charset="-122"/>
                <a:cs typeface="Arial" pitchFamily="34" charset="0"/>
              </a:rPr>
              <a:t>Thanks for everyone </a:t>
            </a:r>
          </a:p>
        </p:txBody>
      </p:sp>
      <p:pic>
        <p:nvPicPr>
          <p:cNvPr id="25616" name="图片 28"/>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3675065" y="525463"/>
            <a:ext cx="835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17" name="图片 30"/>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8537576" y="4164015"/>
            <a:ext cx="219075"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18" name="等腰三角形 8"/>
          <p:cNvSpPr>
            <a:spLocks noChangeArrowheads="1"/>
          </p:cNvSpPr>
          <p:nvPr/>
        </p:nvSpPr>
        <p:spPr bwMode="auto">
          <a:xfrm rot="10359249">
            <a:off x="1965326" y="3281365"/>
            <a:ext cx="339725" cy="446087"/>
          </a:xfrm>
          <a:prstGeom prst="triangle">
            <a:avLst>
              <a:gd name="adj" fmla="val 83981"/>
            </a:avLst>
          </a:prstGeom>
          <a:solidFill>
            <a:schemeClr val="bg1">
              <a:alpha val="39999"/>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25619" name="等腰三角形 15"/>
          <p:cNvSpPr>
            <a:spLocks noChangeArrowheads="1"/>
          </p:cNvSpPr>
          <p:nvPr/>
        </p:nvSpPr>
        <p:spPr bwMode="auto">
          <a:xfrm rot="1831200">
            <a:off x="-368300" y="1052513"/>
            <a:ext cx="1035051" cy="354012"/>
          </a:xfrm>
          <a:prstGeom prst="triangle">
            <a:avLst>
              <a:gd name="adj" fmla="val 65787"/>
            </a:avLst>
          </a:prstGeom>
          <a:solidFill>
            <a:schemeClr val="bg1">
              <a:alpha val="7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marL="0" marR="0" lvl="0" indent="0" algn="ctr" defTabSz="914400" rtl="0" eaLnBrk="1" fontAlgn="base" latinLnBrk="0" hangingPunct="1">
              <a:lnSpc>
                <a:spcPct val="100000"/>
              </a:lnSpc>
              <a:spcBef>
                <a:spcPct val="0"/>
              </a:spcBef>
              <a:spcAft>
                <a:spcPct val="0"/>
              </a:spcAft>
              <a:buClrTx/>
              <a:buSzTx/>
              <a:buFont typeface="Arial" pitchFamily="34" charset="0"/>
              <a:buNone/>
              <a:tabLst/>
              <a:defRPr/>
            </a:pPr>
            <a:endParaRPr kumimoji="0" lang="zh-CN" altLang="en-US" sz="1800" b="0" i="0" u="none" strike="noStrike" kern="1200" cap="none" spc="0" normalizeH="0" baseline="0" noProof="0">
              <a:ln>
                <a:noFill/>
              </a:ln>
              <a:solidFill>
                <a:srgbClr val="FFFFFF"/>
              </a:solidFill>
              <a:effectLst/>
              <a:uLnTx/>
              <a:uFillTx/>
              <a:latin typeface="Calibri" pitchFamily="34" charset="0"/>
              <a:ea typeface="宋体" pitchFamily="2" charset="-122"/>
              <a:cs typeface="+mn-cs"/>
            </a:endParaRPr>
          </a:p>
        </p:txBody>
      </p:sp>
      <p:sp>
        <p:nvSpPr>
          <p:cNvPr id="21" name="文本框 20"/>
          <p:cNvSpPr txBox="1"/>
          <p:nvPr/>
        </p:nvSpPr>
        <p:spPr>
          <a:xfrm>
            <a:off x="3940408" y="1247778"/>
            <a:ext cx="4434683" cy="2185214"/>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 typeface="Arial" pitchFamily="34" charset="0"/>
              <a:buNone/>
              <a:tabLst/>
              <a:defRPr/>
            </a:pPr>
            <a:r>
              <a:rPr lang="en-US" altLang="zh-CN" sz="13600" dirty="0">
                <a:solidFill>
                  <a:srgbClr val="CBCED1"/>
                </a:solidFill>
                <a:latin typeface="微软雅黑" panose="020B0503020204020204" pitchFamily="34" charset="-122"/>
                <a:ea typeface="微软雅黑" panose="020B0503020204020204" pitchFamily="34" charset="-122"/>
              </a:rPr>
              <a:t>HW</a:t>
            </a:r>
            <a:endParaRPr kumimoji="0" lang="zh-CN" altLang="en-US" sz="13600" b="0" i="0" u="none" strike="noStrike" kern="1200" cap="none" spc="0" normalizeH="0" baseline="0" noProof="0" dirty="0">
              <a:ln>
                <a:noFill/>
              </a:ln>
              <a:solidFill>
                <a:srgbClr val="CBCED1"/>
              </a:solidFill>
              <a:effectLst/>
              <a:uLnTx/>
              <a:uFillTx/>
              <a:latin typeface="微软雅黑" panose="020B0503020204020204" pitchFamily="34" charset="-122"/>
              <a:ea typeface="微软雅黑" panose="020B0503020204020204" pitchFamily="34" charset="-122"/>
              <a:cs typeface="+mn-cs"/>
            </a:endParaRPr>
          </a:p>
        </p:txBody>
      </p:sp>
      <p:sp>
        <p:nvSpPr>
          <p:cNvPr id="22" name="矩形 21"/>
          <p:cNvSpPr/>
          <p:nvPr/>
        </p:nvSpPr>
        <p:spPr>
          <a:xfrm>
            <a:off x="93097" y="0"/>
            <a:ext cx="775136" cy="2308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PPT</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模板下载：</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www.1ppt.com/moban/     </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行业</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PPT</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模板：</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www.1ppt.com/hangye/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节日</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PPT</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模板：</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www.1ppt.com/jieri/           PPT</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素材下载：</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www.1ppt.com/sucai/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PPT</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背景图片：</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www.1ppt.com/beijing/      PPT</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图表下载：</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www.1ppt.com/tubiao/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优秀</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PPT</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下载：</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www.1ppt.com/xiazai/        PPT</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教程： </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www.1ppt.com/powerpoint/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Word</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教程： </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www.1ppt.com/word/              Excel</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教程：</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www.1ppt.com/excel/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资料下载：</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www.1ppt.com/ziliao/                PPT</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课件下载：</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www.1ppt.com/kejian/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范文下载：</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www.1ppt.com/fanwen/             </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试卷下载：</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www.1ppt.com/shiti/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教案下载：</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www.1ppt.com/jiaoan/        PPT</a:t>
            </a:r>
            <a:r>
              <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论坛：</a:t>
            </a: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www.1ppt.cn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rPr>
              <a:t> </a:t>
            </a:r>
            <a:endParaRPr kumimoji="0" lang="zh-CN" altLang="en-US" sz="100" b="0" i="0" u="none" strike="noStrike" kern="0" cap="none" spc="0" normalizeH="0" baseline="0" noProof="0" dirty="0">
              <a:ln>
                <a:noFill/>
              </a:ln>
              <a:solidFill>
                <a:srgbClr val="B5CBE7">
                  <a:lumMod val="10000"/>
                </a:srgbClr>
              </a:solidFill>
              <a:effectLst/>
              <a:uLnTx/>
              <a:uFillTx/>
              <a:latin typeface="Calibri" pitchFamily="34" charset="0"/>
              <a:ea typeface="宋体" pitchFamily="2" charset="-122"/>
              <a:cs typeface="+mn-cs"/>
            </a:endParaRPr>
          </a:p>
        </p:txBody>
      </p:sp>
      <p:sp>
        <p:nvSpPr>
          <p:cNvPr id="23" name="TextBox 39">
            <a:extLst>
              <a:ext uri="{FF2B5EF4-FFF2-40B4-BE49-F238E27FC236}">
                <a16:creationId xmlns:a16="http://schemas.microsoft.com/office/drawing/2014/main" id="{A81F617D-3782-4496-B0E5-A3D122B614C3}"/>
              </a:ext>
            </a:extLst>
          </p:cNvPr>
          <p:cNvSpPr txBox="1"/>
          <p:nvPr/>
        </p:nvSpPr>
        <p:spPr>
          <a:xfrm>
            <a:off x="4068558" y="5576972"/>
            <a:ext cx="4988136" cy="1754326"/>
          </a:xfrm>
          <a:prstGeom prst="rect">
            <a:avLst/>
          </a:prstGeom>
          <a:noFill/>
          <a:effectLst/>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r>
              <a:rPr lang="zh-CN" altLang="en-US" sz="5400" b="1" dirty="0">
                <a:solidFill>
                  <a:srgbClr val="FFFFFF"/>
                </a:solidFill>
                <a:effectLst>
                  <a:outerShdw blurRad="266700" algn="tl" rotWithShape="0">
                    <a:srgbClr val="53D2FF">
                      <a:alpha val="55000"/>
                    </a:srgbClr>
                  </a:outerShdw>
                </a:effectLst>
                <a:latin typeface="黑体" panose="02010609060101010101" pitchFamily="49" charset="-122"/>
                <a:ea typeface="黑体" panose="02010609060101010101" pitchFamily="49" charset="-122"/>
              </a:rPr>
              <a:t>实习生</a:t>
            </a:r>
            <a:r>
              <a:rPr kumimoji="0" lang="en-US" altLang="zh-CN" sz="5400" b="1" i="0" u="none" strike="noStrike" kern="1200" cap="none" spc="0" normalizeH="0" baseline="0" noProof="0" dirty="0">
                <a:ln>
                  <a:noFill/>
                </a:ln>
                <a:solidFill>
                  <a:srgbClr val="FFFFFF"/>
                </a:solidFill>
                <a:effectLst>
                  <a:outerShdw blurRad="266700" algn="tl" rotWithShape="0">
                    <a:srgbClr val="53D2FF">
                      <a:alpha val="55000"/>
                    </a:srgbClr>
                  </a:outerShdw>
                </a:effectLst>
                <a:uLnTx/>
                <a:uFillTx/>
                <a:latin typeface="黑体" panose="02010609060101010101" pitchFamily="49" charset="-122"/>
                <a:ea typeface="黑体" panose="02010609060101010101" pitchFamily="49" charset="-122"/>
                <a:cs typeface="+mn-cs"/>
              </a:rPr>
              <a:t>:</a:t>
            </a:r>
            <a:r>
              <a:rPr kumimoji="0" lang="zh-CN" altLang="en-US" sz="5400" b="1" i="0" u="none" strike="noStrike" kern="1200" cap="none" spc="0" normalizeH="0" baseline="0" noProof="0" dirty="0">
                <a:ln>
                  <a:noFill/>
                </a:ln>
                <a:solidFill>
                  <a:srgbClr val="FFFFFF"/>
                </a:solidFill>
                <a:effectLst>
                  <a:outerShdw blurRad="266700" algn="tl" rotWithShape="0">
                    <a:srgbClr val="53D2FF">
                      <a:alpha val="55000"/>
                    </a:srgbClr>
                  </a:outerShdw>
                </a:effectLst>
                <a:uLnTx/>
                <a:uFillTx/>
                <a:latin typeface="黑体" panose="02010609060101010101" pitchFamily="49" charset="-122"/>
                <a:ea typeface="黑体" panose="02010609060101010101" pitchFamily="49" charset="-122"/>
                <a:cs typeface="+mn-cs"/>
              </a:rPr>
              <a:t>刘帅</a:t>
            </a:r>
          </a:p>
          <a:p>
            <a:pPr marL="0" marR="0" lvl="0" indent="0" algn="l" defTabSz="914400" rtl="0" eaLnBrk="0" fontAlgn="base" latinLnBrk="0" hangingPunct="0">
              <a:lnSpc>
                <a:spcPct val="100000"/>
              </a:lnSpc>
              <a:spcBef>
                <a:spcPct val="0"/>
              </a:spcBef>
              <a:spcAft>
                <a:spcPct val="0"/>
              </a:spcAft>
              <a:buClrTx/>
              <a:buSzTx/>
              <a:buFont typeface="Arial" pitchFamily="34" charset="0"/>
              <a:buNone/>
              <a:tabLst/>
              <a:defRPr/>
            </a:pPr>
            <a:endParaRPr kumimoji="0" lang="zh-CN" altLang="en-US" sz="5400" b="1" i="0" u="none" strike="noStrike" kern="1200" cap="none" spc="0" normalizeH="0" baseline="0" noProof="0" dirty="0">
              <a:ln>
                <a:noFill/>
              </a:ln>
              <a:solidFill>
                <a:srgbClr val="FFFFFF"/>
              </a:solidFill>
              <a:effectLst>
                <a:outerShdw blurRad="266700" algn="tl" rotWithShape="0">
                  <a:srgbClr val="53D2FF">
                    <a:alpha val="55000"/>
                  </a:srgbClr>
                </a:outerShdw>
              </a:effectLst>
              <a:uLnTx/>
              <a:uFillTx/>
              <a:latin typeface="黑体" panose="02010609060101010101" pitchFamily="49" charset="-122"/>
              <a:ea typeface="黑体" panose="02010609060101010101" pitchFamily="49" charset="-122"/>
              <a:cs typeface="+mn-cs"/>
            </a:endParaRPr>
          </a:p>
        </p:txBody>
      </p:sp>
    </p:spTree>
  </p:cSld>
  <p:clrMapOvr>
    <a:masterClrMapping/>
  </p:clrMapOvr>
  <p:transition spd="slow">
    <p:circl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528" fill="hold" grpId="0" nodeType="afterEffect">
                                  <p:stCondLst>
                                    <p:cond delay="0"/>
                                  </p:stCondLst>
                                  <p:childTnLst>
                                    <p:set>
                                      <p:cBhvr>
                                        <p:cTn id="6" dur="1" fill="hold">
                                          <p:stCondLst>
                                            <p:cond delay="0"/>
                                          </p:stCondLst>
                                        </p:cTn>
                                        <p:tgtEl>
                                          <p:spTgt spid="25605"/>
                                        </p:tgtEl>
                                        <p:attrNameLst>
                                          <p:attrName>style.visibility</p:attrName>
                                        </p:attrNameLst>
                                      </p:cBhvr>
                                      <p:to>
                                        <p:strVal val="visible"/>
                                      </p:to>
                                    </p:set>
                                    <p:anim calcmode="lin" valueType="num">
                                      <p:cBhvr>
                                        <p:cTn id="7" dur="200" fill="hold"/>
                                        <p:tgtEl>
                                          <p:spTgt spid="25605"/>
                                        </p:tgtEl>
                                        <p:attrNameLst>
                                          <p:attrName>ppt_w</p:attrName>
                                        </p:attrNameLst>
                                      </p:cBhvr>
                                      <p:tavLst>
                                        <p:tav tm="0">
                                          <p:val>
                                            <p:fltVal val="0"/>
                                          </p:val>
                                        </p:tav>
                                        <p:tav tm="100000">
                                          <p:val>
                                            <p:strVal val="#ppt_w"/>
                                          </p:val>
                                        </p:tav>
                                      </p:tavLst>
                                    </p:anim>
                                    <p:anim calcmode="lin" valueType="num">
                                      <p:cBhvr>
                                        <p:cTn id="8" dur="200" fill="hold"/>
                                        <p:tgtEl>
                                          <p:spTgt spid="25605"/>
                                        </p:tgtEl>
                                        <p:attrNameLst>
                                          <p:attrName>ppt_h</p:attrName>
                                        </p:attrNameLst>
                                      </p:cBhvr>
                                      <p:tavLst>
                                        <p:tav tm="0">
                                          <p:val>
                                            <p:fltVal val="0"/>
                                          </p:val>
                                        </p:tav>
                                        <p:tav tm="100000">
                                          <p:val>
                                            <p:strVal val="#ppt_h"/>
                                          </p:val>
                                        </p:tav>
                                      </p:tavLst>
                                    </p:anim>
                                    <p:anim calcmode="lin" valueType="num">
                                      <p:cBhvr>
                                        <p:cTn id="9" dur="200" fill="hold"/>
                                        <p:tgtEl>
                                          <p:spTgt spid="25605"/>
                                        </p:tgtEl>
                                        <p:attrNameLst>
                                          <p:attrName>ppt_x</p:attrName>
                                        </p:attrNameLst>
                                      </p:cBhvr>
                                      <p:tavLst>
                                        <p:tav tm="0">
                                          <p:val>
                                            <p:fltVal val="0.5"/>
                                          </p:val>
                                        </p:tav>
                                        <p:tav tm="100000">
                                          <p:val>
                                            <p:strVal val="#ppt_x"/>
                                          </p:val>
                                        </p:tav>
                                      </p:tavLst>
                                    </p:anim>
                                    <p:anim calcmode="lin" valueType="num">
                                      <p:cBhvr>
                                        <p:cTn id="10" dur="200" fill="hold"/>
                                        <p:tgtEl>
                                          <p:spTgt spid="25605"/>
                                        </p:tgtEl>
                                        <p:attrNameLst>
                                          <p:attrName>ppt_y</p:attrName>
                                        </p:attrNameLst>
                                      </p:cBhvr>
                                      <p:tavLst>
                                        <p:tav tm="0">
                                          <p:val>
                                            <p:fltVal val="0.5"/>
                                          </p:val>
                                        </p:tav>
                                        <p:tav tm="100000">
                                          <p:val>
                                            <p:strVal val="#ppt_y"/>
                                          </p:val>
                                        </p:tav>
                                      </p:tavLst>
                                    </p:anim>
                                  </p:childTnLst>
                                </p:cTn>
                              </p:par>
                              <p:par>
                                <p:cTn id="11" presetID="23" presetClass="entr" presetSubtype="528" fill="hold" grpId="0" nodeType="withEffect">
                                  <p:stCondLst>
                                    <p:cond delay="0"/>
                                  </p:stCondLst>
                                  <p:childTnLst>
                                    <p:set>
                                      <p:cBhvr>
                                        <p:cTn id="12" dur="1" fill="hold">
                                          <p:stCondLst>
                                            <p:cond delay="0"/>
                                          </p:stCondLst>
                                        </p:cTn>
                                        <p:tgtEl>
                                          <p:spTgt spid="25603"/>
                                        </p:tgtEl>
                                        <p:attrNameLst>
                                          <p:attrName>style.visibility</p:attrName>
                                        </p:attrNameLst>
                                      </p:cBhvr>
                                      <p:to>
                                        <p:strVal val="visible"/>
                                      </p:to>
                                    </p:set>
                                    <p:anim calcmode="lin" valueType="num">
                                      <p:cBhvr>
                                        <p:cTn id="13" dur="200" fill="hold"/>
                                        <p:tgtEl>
                                          <p:spTgt spid="25603"/>
                                        </p:tgtEl>
                                        <p:attrNameLst>
                                          <p:attrName>ppt_w</p:attrName>
                                        </p:attrNameLst>
                                      </p:cBhvr>
                                      <p:tavLst>
                                        <p:tav tm="0">
                                          <p:val>
                                            <p:fltVal val="0"/>
                                          </p:val>
                                        </p:tav>
                                        <p:tav tm="100000">
                                          <p:val>
                                            <p:strVal val="#ppt_w"/>
                                          </p:val>
                                        </p:tav>
                                      </p:tavLst>
                                    </p:anim>
                                    <p:anim calcmode="lin" valueType="num">
                                      <p:cBhvr>
                                        <p:cTn id="14" dur="200" fill="hold"/>
                                        <p:tgtEl>
                                          <p:spTgt spid="25603"/>
                                        </p:tgtEl>
                                        <p:attrNameLst>
                                          <p:attrName>ppt_h</p:attrName>
                                        </p:attrNameLst>
                                      </p:cBhvr>
                                      <p:tavLst>
                                        <p:tav tm="0">
                                          <p:val>
                                            <p:fltVal val="0"/>
                                          </p:val>
                                        </p:tav>
                                        <p:tav tm="100000">
                                          <p:val>
                                            <p:strVal val="#ppt_h"/>
                                          </p:val>
                                        </p:tav>
                                      </p:tavLst>
                                    </p:anim>
                                    <p:anim calcmode="lin" valueType="num">
                                      <p:cBhvr>
                                        <p:cTn id="15" dur="200" fill="hold"/>
                                        <p:tgtEl>
                                          <p:spTgt spid="25603"/>
                                        </p:tgtEl>
                                        <p:attrNameLst>
                                          <p:attrName>ppt_x</p:attrName>
                                        </p:attrNameLst>
                                      </p:cBhvr>
                                      <p:tavLst>
                                        <p:tav tm="0">
                                          <p:val>
                                            <p:fltVal val="0.5"/>
                                          </p:val>
                                        </p:tav>
                                        <p:tav tm="100000">
                                          <p:val>
                                            <p:strVal val="#ppt_x"/>
                                          </p:val>
                                        </p:tav>
                                      </p:tavLst>
                                    </p:anim>
                                    <p:anim calcmode="lin" valueType="num">
                                      <p:cBhvr>
                                        <p:cTn id="16" dur="200" fill="hold"/>
                                        <p:tgtEl>
                                          <p:spTgt spid="25603"/>
                                        </p:tgtEl>
                                        <p:attrNameLst>
                                          <p:attrName>ppt_y</p:attrName>
                                        </p:attrNameLst>
                                      </p:cBhvr>
                                      <p:tavLst>
                                        <p:tav tm="0">
                                          <p:val>
                                            <p:fltVal val="0.5"/>
                                          </p:val>
                                        </p:tav>
                                        <p:tav tm="100000">
                                          <p:val>
                                            <p:strVal val="#ppt_y"/>
                                          </p:val>
                                        </p:tav>
                                      </p:tavLst>
                                    </p:anim>
                                  </p:childTnLst>
                                </p:cTn>
                              </p:par>
                              <p:par>
                                <p:cTn id="17" presetID="23" presetClass="entr" presetSubtype="528" fill="hold" grpId="0" nodeType="withEffect">
                                  <p:stCondLst>
                                    <p:cond delay="250"/>
                                  </p:stCondLst>
                                  <p:childTnLst>
                                    <p:set>
                                      <p:cBhvr>
                                        <p:cTn id="18" dur="1" fill="hold">
                                          <p:stCondLst>
                                            <p:cond delay="0"/>
                                          </p:stCondLst>
                                        </p:cTn>
                                        <p:tgtEl>
                                          <p:spTgt spid="25618"/>
                                        </p:tgtEl>
                                        <p:attrNameLst>
                                          <p:attrName>style.visibility</p:attrName>
                                        </p:attrNameLst>
                                      </p:cBhvr>
                                      <p:to>
                                        <p:strVal val="visible"/>
                                      </p:to>
                                    </p:set>
                                    <p:anim calcmode="lin" valueType="num">
                                      <p:cBhvr>
                                        <p:cTn id="19" dur="200" fill="hold"/>
                                        <p:tgtEl>
                                          <p:spTgt spid="25618"/>
                                        </p:tgtEl>
                                        <p:attrNameLst>
                                          <p:attrName>ppt_w</p:attrName>
                                        </p:attrNameLst>
                                      </p:cBhvr>
                                      <p:tavLst>
                                        <p:tav tm="0">
                                          <p:val>
                                            <p:fltVal val="0"/>
                                          </p:val>
                                        </p:tav>
                                        <p:tav tm="100000">
                                          <p:val>
                                            <p:strVal val="#ppt_w"/>
                                          </p:val>
                                        </p:tav>
                                      </p:tavLst>
                                    </p:anim>
                                    <p:anim calcmode="lin" valueType="num">
                                      <p:cBhvr>
                                        <p:cTn id="20" dur="200" fill="hold"/>
                                        <p:tgtEl>
                                          <p:spTgt spid="25618"/>
                                        </p:tgtEl>
                                        <p:attrNameLst>
                                          <p:attrName>ppt_h</p:attrName>
                                        </p:attrNameLst>
                                      </p:cBhvr>
                                      <p:tavLst>
                                        <p:tav tm="0">
                                          <p:val>
                                            <p:fltVal val="0"/>
                                          </p:val>
                                        </p:tav>
                                        <p:tav tm="100000">
                                          <p:val>
                                            <p:strVal val="#ppt_h"/>
                                          </p:val>
                                        </p:tav>
                                      </p:tavLst>
                                    </p:anim>
                                    <p:anim calcmode="lin" valueType="num">
                                      <p:cBhvr>
                                        <p:cTn id="21" dur="200" fill="hold"/>
                                        <p:tgtEl>
                                          <p:spTgt spid="25618"/>
                                        </p:tgtEl>
                                        <p:attrNameLst>
                                          <p:attrName>ppt_x</p:attrName>
                                        </p:attrNameLst>
                                      </p:cBhvr>
                                      <p:tavLst>
                                        <p:tav tm="0">
                                          <p:val>
                                            <p:fltVal val="0.5"/>
                                          </p:val>
                                        </p:tav>
                                        <p:tav tm="100000">
                                          <p:val>
                                            <p:strVal val="#ppt_x"/>
                                          </p:val>
                                        </p:tav>
                                      </p:tavLst>
                                    </p:anim>
                                    <p:anim calcmode="lin" valueType="num">
                                      <p:cBhvr>
                                        <p:cTn id="22" dur="200" fill="hold"/>
                                        <p:tgtEl>
                                          <p:spTgt spid="25618"/>
                                        </p:tgtEl>
                                        <p:attrNameLst>
                                          <p:attrName>ppt_y</p:attrName>
                                        </p:attrNameLst>
                                      </p:cBhvr>
                                      <p:tavLst>
                                        <p:tav tm="0">
                                          <p:val>
                                            <p:fltVal val="0.5"/>
                                          </p:val>
                                        </p:tav>
                                        <p:tav tm="100000">
                                          <p:val>
                                            <p:strVal val="#ppt_y"/>
                                          </p:val>
                                        </p:tav>
                                      </p:tavLst>
                                    </p:anim>
                                  </p:childTnLst>
                                </p:cTn>
                              </p:par>
                              <p:par>
                                <p:cTn id="23" presetID="23" presetClass="entr" presetSubtype="528" fill="hold" grpId="0" nodeType="withEffect">
                                  <p:stCondLst>
                                    <p:cond delay="250"/>
                                  </p:stCondLst>
                                  <p:childTnLst>
                                    <p:set>
                                      <p:cBhvr>
                                        <p:cTn id="24" dur="1" fill="hold">
                                          <p:stCondLst>
                                            <p:cond delay="0"/>
                                          </p:stCondLst>
                                        </p:cTn>
                                        <p:tgtEl>
                                          <p:spTgt spid="25608"/>
                                        </p:tgtEl>
                                        <p:attrNameLst>
                                          <p:attrName>style.visibility</p:attrName>
                                        </p:attrNameLst>
                                      </p:cBhvr>
                                      <p:to>
                                        <p:strVal val="visible"/>
                                      </p:to>
                                    </p:set>
                                    <p:anim calcmode="lin" valueType="num">
                                      <p:cBhvr>
                                        <p:cTn id="25" dur="200" fill="hold"/>
                                        <p:tgtEl>
                                          <p:spTgt spid="25608"/>
                                        </p:tgtEl>
                                        <p:attrNameLst>
                                          <p:attrName>ppt_w</p:attrName>
                                        </p:attrNameLst>
                                      </p:cBhvr>
                                      <p:tavLst>
                                        <p:tav tm="0">
                                          <p:val>
                                            <p:fltVal val="0"/>
                                          </p:val>
                                        </p:tav>
                                        <p:tav tm="100000">
                                          <p:val>
                                            <p:strVal val="#ppt_w"/>
                                          </p:val>
                                        </p:tav>
                                      </p:tavLst>
                                    </p:anim>
                                    <p:anim calcmode="lin" valueType="num">
                                      <p:cBhvr>
                                        <p:cTn id="26" dur="200" fill="hold"/>
                                        <p:tgtEl>
                                          <p:spTgt spid="25608"/>
                                        </p:tgtEl>
                                        <p:attrNameLst>
                                          <p:attrName>ppt_h</p:attrName>
                                        </p:attrNameLst>
                                      </p:cBhvr>
                                      <p:tavLst>
                                        <p:tav tm="0">
                                          <p:val>
                                            <p:fltVal val="0"/>
                                          </p:val>
                                        </p:tav>
                                        <p:tav tm="100000">
                                          <p:val>
                                            <p:strVal val="#ppt_h"/>
                                          </p:val>
                                        </p:tav>
                                      </p:tavLst>
                                    </p:anim>
                                    <p:anim calcmode="lin" valueType="num">
                                      <p:cBhvr>
                                        <p:cTn id="27" dur="200" fill="hold"/>
                                        <p:tgtEl>
                                          <p:spTgt spid="25608"/>
                                        </p:tgtEl>
                                        <p:attrNameLst>
                                          <p:attrName>ppt_x</p:attrName>
                                        </p:attrNameLst>
                                      </p:cBhvr>
                                      <p:tavLst>
                                        <p:tav tm="0">
                                          <p:val>
                                            <p:fltVal val="0.5"/>
                                          </p:val>
                                        </p:tav>
                                        <p:tav tm="100000">
                                          <p:val>
                                            <p:strVal val="#ppt_x"/>
                                          </p:val>
                                        </p:tav>
                                      </p:tavLst>
                                    </p:anim>
                                    <p:anim calcmode="lin" valueType="num">
                                      <p:cBhvr>
                                        <p:cTn id="28" dur="200" fill="hold"/>
                                        <p:tgtEl>
                                          <p:spTgt spid="25608"/>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500"/>
                                  </p:stCondLst>
                                  <p:childTnLst>
                                    <p:set>
                                      <p:cBhvr>
                                        <p:cTn id="30" dur="1" fill="hold">
                                          <p:stCondLst>
                                            <p:cond delay="0"/>
                                          </p:stCondLst>
                                        </p:cTn>
                                        <p:tgtEl>
                                          <p:spTgt spid="25616"/>
                                        </p:tgtEl>
                                        <p:attrNameLst>
                                          <p:attrName>style.visibility</p:attrName>
                                        </p:attrNameLst>
                                      </p:cBhvr>
                                      <p:to>
                                        <p:strVal val="visible"/>
                                      </p:to>
                                    </p:set>
                                    <p:anim calcmode="lin" valueType="num">
                                      <p:cBhvr>
                                        <p:cTn id="31" dur="200" fill="hold"/>
                                        <p:tgtEl>
                                          <p:spTgt spid="25616"/>
                                        </p:tgtEl>
                                        <p:attrNameLst>
                                          <p:attrName>ppt_w</p:attrName>
                                        </p:attrNameLst>
                                      </p:cBhvr>
                                      <p:tavLst>
                                        <p:tav tm="0">
                                          <p:val>
                                            <p:fltVal val="0"/>
                                          </p:val>
                                        </p:tav>
                                        <p:tav tm="100000">
                                          <p:val>
                                            <p:strVal val="#ppt_w"/>
                                          </p:val>
                                        </p:tav>
                                      </p:tavLst>
                                    </p:anim>
                                    <p:anim calcmode="lin" valueType="num">
                                      <p:cBhvr>
                                        <p:cTn id="32" dur="200" fill="hold"/>
                                        <p:tgtEl>
                                          <p:spTgt spid="25616"/>
                                        </p:tgtEl>
                                        <p:attrNameLst>
                                          <p:attrName>ppt_h</p:attrName>
                                        </p:attrNameLst>
                                      </p:cBhvr>
                                      <p:tavLst>
                                        <p:tav tm="0">
                                          <p:val>
                                            <p:fltVal val="0"/>
                                          </p:val>
                                        </p:tav>
                                        <p:tav tm="100000">
                                          <p:val>
                                            <p:strVal val="#ppt_h"/>
                                          </p:val>
                                        </p:tav>
                                      </p:tavLst>
                                    </p:anim>
                                    <p:anim calcmode="lin" valueType="num">
                                      <p:cBhvr>
                                        <p:cTn id="33" dur="200" fill="hold"/>
                                        <p:tgtEl>
                                          <p:spTgt spid="25616"/>
                                        </p:tgtEl>
                                        <p:attrNameLst>
                                          <p:attrName>ppt_x</p:attrName>
                                        </p:attrNameLst>
                                      </p:cBhvr>
                                      <p:tavLst>
                                        <p:tav tm="0">
                                          <p:val>
                                            <p:fltVal val="0.5"/>
                                          </p:val>
                                        </p:tav>
                                        <p:tav tm="100000">
                                          <p:val>
                                            <p:strVal val="#ppt_x"/>
                                          </p:val>
                                        </p:tav>
                                      </p:tavLst>
                                    </p:anim>
                                    <p:anim calcmode="lin" valueType="num">
                                      <p:cBhvr>
                                        <p:cTn id="34" dur="200" fill="hold"/>
                                        <p:tgtEl>
                                          <p:spTgt spid="25616"/>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500"/>
                                  </p:stCondLst>
                                  <p:childTnLst>
                                    <p:set>
                                      <p:cBhvr>
                                        <p:cTn id="36" dur="1" fill="hold">
                                          <p:stCondLst>
                                            <p:cond delay="0"/>
                                          </p:stCondLst>
                                        </p:cTn>
                                        <p:tgtEl>
                                          <p:spTgt spid="25609"/>
                                        </p:tgtEl>
                                        <p:attrNameLst>
                                          <p:attrName>style.visibility</p:attrName>
                                        </p:attrNameLst>
                                      </p:cBhvr>
                                      <p:to>
                                        <p:strVal val="visible"/>
                                      </p:to>
                                    </p:set>
                                    <p:anim calcmode="lin" valueType="num">
                                      <p:cBhvr>
                                        <p:cTn id="37" dur="200" fill="hold"/>
                                        <p:tgtEl>
                                          <p:spTgt spid="25609"/>
                                        </p:tgtEl>
                                        <p:attrNameLst>
                                          <p:attrName>ppt_w</p:attrName>
                                        </p:attrNameLst>
                                      </p:cBhvr>
                                      <p:tavLst>
                                        <p:tav tm="0">
                                          <p:val>
                                            <p:fltVal val="0"/>
                                          </p:val>
                                        </p:tav>
                                        <p:tav tm="100000">
                                          <p:val>
                                            <p:strVal val="#ppt_w"/>
                                          </p:val>
                                        </p:tav>
                                      </p:tavLst>
                                    </p:anim>
                                    <p:anim calcmode="lin" valueType="num">
                                      <p:cBhvr>
                                        <p:cTn id="38" dur="200" fill="hold"/>
                                        <p:tgtEl>
                                          <p:spTgt spid="25609"/>
                                        </p:tgtEl>
                                        <p:attrNameLst>
                                          <p:attrName>ppt_h</p:attrName>
                                        </p:attrNameLst>
                                      </p:cBhvr>
                                      <p:tavLst>
                                        <p:tav tm="0">
                                          <p:val>
                                            <p:fltVal val="0"/>
                                          </p:val>
                                        </p:tav>
                                        <p:tav tm="100000">
                                          <p:val>
                                            <p:strVal val="#ppt_h"/>
                                          </p:val>
                                        </p:tav>
                                      </p:tavLst>
                                    </p:anim>
                                    <p:anim calcmode="lin" valueType="num">
                                      <p:cBhvr>
                                        <p:cTn id="39" dur="200" fill="hold"/>
                                        <p:tgtEl>
                                          <p:spTgt spid="25609"/>
                                        </p:tgtEl>
                                        <p:attrNameLst>
                                          <p:attrName>ppt_x</p:attrName>
                                        </p:attrNameLst>
                                      </p:cBhvr>
                                      <p:tavLst>
                                        <p:tav tm="0">
                                          <p:val>
                                            <p:fltVal val="0.5"/>
                                          </p:val>
                                        </p:tav>
                                        <p:tav tm="100000">
                                          <p:val>
                                            <p:strVal val="#ppt_x"/>
                                          </p:val>
                                        </p:tav>
                                      </p:tavLst>
                                    </p:anim>
                                    <p:anim calcmode="lin" valueType="num">
                                      <p:cBhvr>
                                        <p:cTn id="40" dur="200" fill="hold"/>
                                        <p:tgtEl>
                                          <p:spTgt spid="25609"/>
                                        </p:tgtEl>
                                        <p:attrNameLst>
                                          <p:attrName>ppt_y</p:attrName>
                                        </p:attrNameLst>
                                      </p:cBhvr>
                                      <p:tavLst>
                                        <p:tav tm="0">
                                          <p:val>
                                            <p:fltVal val="0.5"/>
                                          </p:val>
                                        </p:tav>
                                        <p:tav tm="100000">
                                          <p:val>
                                            <p:strVal val="#ppt_y"/>
                                          </p:val>
                                        </p:tav>
                                      </p:tavLst>
                                    </p:anim>
                                  </p:childTnLst>
                                </p:cTn>
                              </p:par>
                              <p:par>
                                <p:cTn id="41" presetID="23" presetClass="entr" presetSubtype="528" fill="hold" grpId="0" nodeType="withEffect">
                                  <p:stCondLst>
                                    <p:cond delay="750"/>
                                  </p:stCondLst>
                                  <p:childTnLst>
                                    <p:set>
                                      <p:cBhvr>
                                        <p:cTn id="42" dur="1" fill="hold">
                                          <p:stCondLst>
                                            <p:cond delay="0"/>
                                          </p:stCondLst>
                                        </p:cTn>
                                        <p:tgtEl>
                                          <p:spTgt spid="25619"/>
                                        </p:tgtEl>
                                        <p:attrNameLst>
                                          <p:attrName>style.visibility</p:attrName>
                                        </p:attrNameLst>
                                      </p:cBhvr>
                                      <p:to>
                                        <p:strVal val="visible"/>
                                      </p:to>
                                    </p:set>
                                    <p:anim calcmode="lin" valueType="num">
                                      <p:cBhvr>
                                        <p:cTn id="43" dur="200" fill="hold"/>
                                        <p:tgtEl>
                                          <p:spTgt spid="25619"/>
                                        </p:tgtEl>
                                        <p:attrNameLst>
                                          <p:attrName>ppt_w</p:attrName>
                                        </p:attrNameLst>
                                      </p:cBhvr>
                                      <p:tavLst>
                                        <p:tav tm="0">
                                          <p:val>
                                            <p:fltVal val="0"/>
                                          </p:val>
                                        </p:tav>
                                        <p:tav tm="100000">
                                          <p:val>
                                            <p:strVal val="#ppt_w"/>
                                          </p:val>
                                        </p:tav>
                                      </p:tavLst>
                                    </p:anim>
                                    <p:anim calcmode="lin" valueType="num">
                                      <p:cBhvr>
                                        <p:cTn id="44" dur="200" fill="hold"/>
                                        <p:tgtEl>
                                          <p:spTgt spid="25619"/>
                                        </p:tgtEl>
                                        <p:attrNameLst>
                                          <p:attrName>ppt_h</p:attrName>
                                        </p:attrNameLst>
                                      </p:cBhvr>
                                      <p:tavLst>
                                        <p:tav tm="0">
                                          <p:val>
                                            <p:fltVal val="0"/>
                                          </p:val>
                                        </p:tav>
                                        <p:tav tm="100000">
                                          <p:val>
                                            <p:strVal val="#ppt_h"/>
                                          </p:val>
                                        </p:tav>
                                      </p:tavLst>
                                    </p:anim>
                                    <p:anim calcmode="lin" valueType="num">
                                      <p:cBhvr>
                                        <p:cTn id="45" dur="200" fill="hold"/>
                                        <p:tgtEl>
                                          <p:spTgt spid="25619"/>
                                        </p:tgtEl>
                                        <p:attrNameLst>
                                          <p:attrName>ppt_x</p:attrName>
                                        </p:attrNameLst>
                                      </p:cBhvr>
                                      <p:tavLst>
                                        <p:tav tm="0">
                                          <p:val>
                                            <p:fltVal val="0.5"/>
                                          </p:val>
                                        </p:tav>
                                        <p:tav tm="100000">
                                          <p:val>
                                            <p:strVal val="#ppt_x"/>
                                          </p:val>
                                        </p:tav>
                                      </p:tavLst>
                                    </p:anim>
                                    <p:anim calcmode="lin" valueType="num">
                                      <p:cBhvr>
                                        <p:cTn id="46" dur="200" fill="hold"/>
                                        <p:tgtEl>
                                          <p:spTgt spid="25619"/>
                                        </p:tgtEl>
                                        <p:attrNameLst>
                                          <p:attrName>ppt_y</p:attrName>
                                        </p:attrNameLst>
                                      </p:cBhvr>
                                      <p:tavLst>
                                        <p:tav tm="0">
                                          <p:val>
                                            <p:fltVal val="0.5"/>
                                          </p:val>
                                        </p:tav>
                                        <p:tav tm="100000">
                                          <p:val>
                                            <p:strVal val="#ppt_y"/>
                                          </p:val>
                                        </p:tav>
                                      </p:tavLst>
                                    </p:anim>
                                  </p:childTnLst>
                                </p:cTn>
                              </p:par>
                              <p:par>
                                <p:cTn id="47" presetID="23" presetClass="entr" presetSubtype="528" fill="hold" nodeType="withEffect">
                                  <p:stCondLst>
                                    <p:cond delay="750"/>
                                  </p:stCondLst>
                                  <p:childTnLst>
                                    <p:set>
                                      <p:cBhvr>
                                        <p:cTn id="48" dur="1" fill="hold">
                                          <p:stCondLst>
                                            <p:cond delay="0"/>
                                          </p:stCondLst>
                                        </p:cTn>
                                        <p:tgtEl>
                                          <p:spTgt spid="25617"/>
                                        </p:tgtEl>
                                        <p:attrNameLst>
                                          <p:attrName>style.visibility</p:attrName>
                                        </p:attrNameLst>
                                      </p:cBhvr>
                                      <p:to>
                                        <p:strVal val="visible"/>
                                      </p:to>
                                    </p:set>
                                    <p:anim calcmode="lin" valueType="num">
                                      <p:cBhvr>
                                        <p:cTn id="49" dur="200" fill="hold"/>
                                        <p:tgtEl>
                                          <p:spTgt spid="25617"/>
                                        </p:tgtEl>
                                        <p:attrNameLst>
                                          <p:attrName>ppt_w</p:attrName>
                                        </p:attrNameLst>
                                      </p:cBhvr>
                                      <p:tavLst>
                                        <p:tav tm="0">
                                          <p:val>
                                            <p:fltVal val="0"/>
                                          </p:val>
                                        </p:tav>
                                        <p:tav tm="100000">
                                          <p:val>
                                            <p:strVal val="#ppt_w"/>
                                          </p:val>
                                        </p:tav>
                                      </p:tavLst>
                                    </p:anim>
                                    <p:anim calcmode="lin" valueType="num">
                                      <p:cBhvr>
                                        <p:cTn id="50" dur="200" fill="hold"/>
                                        <p:tgtEl>
                                          <p:spTgt spid="25617"/>
                                        </p:tgtEl>
                                        <p:attrNameLst>
                                          <p:attrName>ppt_h</p:attrName>
                                        </p:attrNameLst>
                                      </p:cBhvr>
                                      <p:tavLst>
                                        <p:tav tm="0">
                                          <p:val>
                                            <p:fltVal val="0"/>
                                          </p:val>
                                        </p:tav>
                                        <p:tav tm="100000">
                                          <p:val>
                                            <p:strVal val="#ppt_h"/>
                                          </p:val>
                                        </p:tav>
                                      </p:tavLst>
                                    </p:anim>
                                    <p:anim calcmode="lin" valueType="num">
                                      <p:cBhvr>
                                        <p:cTn id="51" dur="200" fill="hold"/>
                                        <p:tgtEl>
                                          <p:spTgt spid="25617"/>
                                        </p:tgtEl>
                                        <p:attrNameLst>
                                          <p:attrName>ppt_x</p:attrName>
                                        </p:attrNameLst>
                                      </p:cBhvr>
                                      <p:tavLst>
                                        <p:tav tm="0">
                                          <p:val>
                                            <p:fltVal val="0.5"/>
                                          </p:val>
                                        </p:tav>
                                        <p:tav tm="100000">
                                          <p:val>
                                            <p:strVal val="#ppt_x"/>
                                          </p:val>
                                        </p:tav>
                                      </p:tavLst>
                                    </p:anim>
                                    <p:anim calcmode="lin" valueType="num">
                                      <p:cBhvr>
                                        <p:cTn id="52" dur="200" fill="hold"/>
                                        <p:tgtEl>
                                          <p:spTgt spid="25617"/>
                                        </p:tgtEl>
                                        <p:attrNameLst>
                                          <p:attrName>ppt_y</p:attrName>
                                        </p:attrNameLst>
                                      </p:cBhvr>
                                      <p:tavLst>
                                        <p:tav tm="0">
                                          <p:val>
                                            <p:fltVal val="0.5"/>
                                          </p:val>
                                        </p:tav>
                                        <p:tav tm="100000">
                                          <p:val>
                                            <p:strVal val="#ppt_y"/>
                                          </p:val>
                                        </p:tav>
                                      </p:tavLst>
                                    </p:anim>
                                  </p:childTnLst>
                                </p:cTn>
                              </p:par>
                              <p:par>
                                <p:cTn id="53" presetID="23" presetClass="entr" presetSubtype="528" fill="hold" grpId="0" nodeType="withEffect">
                                  <p:stCondLst>
                                    <p:cond delay="1000"/>
                                  </p:stCondLst>
                                  <p:childTnLst>
                                    <p:set>
                                      <p:cBhvr>
                                        <p:cTn id="54" dur="1" fill="hold">
                                          <p:stCondLst>
                                            <p:cond delay="0"/>
                                          </p:stCondLst>
                                        </p:cTn>
                                        <p:tgtEl>
                                          <p:spTgt spid="25607"/>
                                        </p:tgtEl>
                                        <p:attrNameLst>
                                          <p:attrName>style.visibility</p:attrName>
                                        </p:attrNameLst>
                                      </p:cBhvr>
                                      <p:to>
                                        <p:strVal val="visible"/>
                                      </p:to>
                                    </p:set>
                                    <p:anim calcmode="lin" valueType="num">
                                      <p:cBhvr>
                                        <p:cTn id="55" dur="200" fill="hold"/>
                                        <p:tgtEl>
                                          <p:spTgt spid="25607"/>
                                        </p:tgtEl>
                                        <p:attrNameLst>
                                          <p:attrName>ppt_w</p:attrName>
                                        </p:attrNameLst>
                                      </p:cBhvr>
                                      <p:tavLst>
                                        <p:tav tm="0">
                                          <p:val>
                                            <p:fltVal val="0"/>
                                          </p:val>
                                        </p:tav>
                                        <p:tav tm="100000">
                                          <p:val>
                                            <p:strVal val="#ppt_w"/>
                                          </p:val>
                                        </p:tav>
                                      </p:tavLst>
                                    </p:anim>
                                    <p:anim calcmode="lin" valueType="num">
                                      <p:cBhvr>
                                        <p:cTn id="56" dur="200" fill="hold"/>
                                        <p:tgtEl>
                                          <p:spTgt spid="25607"/>
                                        </p:tgtEl>
                                        <p:attrNameLst>
                                          <p:attrName>ppt_h</p:attrName>
                                        </p:attrNameLst>
                                      </p:cBhvr>
                                      <p:tavLst>
                                        <p:tav tm="0">
                                          <p:val>
                                            <p:fltVal val="0"/>
                                          </p:val>
                                        </p:tav>
                                        <p:tav tm="100000">
                                          <p:val>
                                            <p:strVal val="#ppt_h"/>
                                          </p:val>
                                        </p:tav>
                                      </p:tavLst>
                                    </p:anim>
                                    <p:anim calcmode="lin" valueType="num">
                                      <p:cBhvr>
                                        <p:cTn id="57" dur="200" fill="hold"/>
                                        <p:tgtEl>
                                          <p:spTgt spid="25607"/>
                                        </p:tgtEl>
                                        <p:attrNameLst>
                                          <p:attrName>ppt_x</p:attrName>
                                        </p:attrNameLst>
                                      </p:cBhvr>
                                      <p:tavLst>
                                        <p:tav tm="0">
                                          <p:val>
                                            <p:fltVal val="0.5"/>
                                          </p:val>
                                        </p:tav>
                                        <p:tav tm="100000">
                                          <p:val>
                                            <p:strVal val="#ppt_x"/>
                                          </p:val>
                                        </p:tav>
                                      </p:tavLst>
                                    </p:anim>
                                    <p:anim calcmode="lin" valueType="num">
                                      <p:cBhvr>
                                        <p:cTn id="58" dur="200" fill="hold"/>
                                        <p:tgtEl>
                                          <p:spTgt spid="25607"/>
                                        </p:tgtEl>
                                        <p:attrNameLst>
                                          <p:attrName>ppt_y</p:attrName>
                                        </p:attrNameLst>
                                      </p:cBhvr>
                                      <p:tavLst>
                                        <p:tav tm="0">
                                          <p:val>
                                            <p:fltVal val="0.5"/>
                                          </p:val>
                                        </p:tav>
                                        <p:tav tm="100000">
                                          <p:val>
                                            <p:strVal val="#ppt_y"/>
                                          </p:val>
                                        </p:tav>
                                      </p:tavLst>
                                    </p:anim>
                                  </p:childTnLst>
                                </p:cTn>
                              </p:par>
                              <p:par>
                                <p:cTn id="59" presetID="22" presetClass="entr" presetSubtype="4" fill="hold" grpId="0" nodeType="withEffect">
                                  <p:stCondLst>
                                    <p:cond delay="1250"/>
                                  </p:stCondLst>
                                  <p:childTnLst>
                                    <p:set>
                                      <p:cBhvr>
                                        <p:cTn id="60" dur="1" fill="hold">
                                          <p:stCondLst>
                                            <p:cond delay="0"/>
                                          </p:stCondLst>
                                        </p:cTn>
                                        <p:tgtEl>
                                          <p:spTgt spid="25606"/>
                                        </p:tgtEl>
                                        <p:attrNameLst>
                                          <p:attrName>style.visibility</p:attrName>
                                        </p:attrNameLst>
                                      </p:cBhvr>
                                      <p:to>
                                        <p:strVal val="visible"/>
                                      </p:to>
                                    </p:set>
                                    <p:animEffect transition="in" filter="wipe(down)">
                                      <p:cBhvr>
                                        <p:cTn id="61" dur="200"/>
                                        <p:tgtEl>
                                          <p:spTgt spid="25606"/>
                                        </p:tgtEl>
                                      </p:cBhvr>
                                    </p:animEffect>
                                  </p:childTnLst>
                                </p:cTn>
                              </p:par>
                              <p:par>
                                <p:cTn id="62" presetID="22" presetClass="entr" presetSubtype="4" fill="hold" grpId="0" nodeType="withEffect">
                                  <p:stCondLst>
                                    <p:cond delay="1500"/>
                                  </p:stCondLst>
                                  <p:childTnLst>
                                    <p:set>
                                      <p:cBhvr>
                                        <p:cTn id="63" dur="1" fill="hold">
                                          <p:stCondLst>
                                            <p:cond delay="0"/>
                                          </p:stCondLst>
                                        </p:cTn>
                                        <p:tgtEl>
                                          <p:spTgt spid="25602"/>
                                        </p:tgtEl>
                                        <p:attrNameLst>
                                          <p:attrName>style.visibility</p:attrName>
                                        </p:attrNameLst>
                                      </p:cBhvr>
                                      <p:to>
                                        <p:strVal val="visible"/>
                                      </p:to>
                                    </p:set>
                                    <p:animEffect transition="in" filter="wipe(down)">
                                      <p:cBhvr>
                                        <p:cTn id="64" dur="200"/>
                                        <p:tgtEl>
                                          <p:spTgt spid="25602"/>
                                        </p:tgtEl>
                                      </p:cBhvr>
                                    </p:animEffect>
                                  </p:childTnLst>
                                </p:cTn>
                              </p:par>
                            </p:childTnLst>
                          </p:cTn>
                        </p:par>
                        <p:par>
                          <p:cTn id="65" fill="hold" nodeType="afterGroup">
                            <p:stCondLst>
                              <p:cond delay="1700"/>
                            </p:stCondLst>
                            <p:childTnLst>
                              <p:par>
                                <p:cTn id="66" presetID="10" presetClass="entr" presetSubtype="0" fill="hold" nodeType="afterEffect">
                                  <p:stCondLst>
                                    <p:cond delay="0"/>
                                  </p:stCondLst>
                                  <p:childTnLst>
                                    <p:set>
                                      <p:cBhvr>
                                        <p:cTn id="67" dur="1" fill="hold">
                                          <p:stCondLst>
                                            <p:cond delay="0"/>
                                          </p:stCondLst>
                                        </p:cTn>
                                        <p:tgtEl>
                                          <p:spTgt spid="25604"/>
                                        </p:tgtEl>
                                        <p:attrNameLst>
                                          <p:attrName>style.visibility</p:attrName>
                                        </p:attrNameLst>
                                      </p:cBhvr>
                                      <p:to>
                                        <p:strVal val="visible"/>
                                      </p:to>
                                    </p:set>
                                    <p:animEffect transition="in" filter="fade">
                                      <p:cBhvr>
                                        <p:cTn id="68" dur="200"/>
                                        <p:tgtEl>
                                          <p:spTgt spid="25604"/>
                                        </p:tgtEl>
                                      </p:cBhvr>
                                    </p:animEffect>
                                  </p:childTnLst>
                                </p:cTn>
                              </p:par>
                            </p:childTnLst>
                          </p:cTn>
                        </p:par>
                        <p:par>
                          <p:cTn id="69" fill="hold" nodeType="afterGroup">
                            <p:stCondLst>
                              <p:cond delay="1900"/>
                            </p:stCondLst>
                            <p:childTnLst>
                              <p:par>
                                <p:cTn id="70" presetID="22" presetClass="entr" presetSubtype="1" fill="hold" grpId="0" nodeType="afterEffect">
                                  <p:stCondLst>
                                    <p:cond delay="0"/>
                                  </p:stCondLst>
                                  <p:iterate type="lt">
                                    <p:tmPct val="10000"/>
                                  </p:iterate>
                                  <p:childTnLst>
                                    <p:set>
                                      <p:cBhvr>
                                        <p:cTn id="71" dur="1" fill="hold">
                                          <p:stCondLst>
                                            <p:cond delay="0"/>
                                          </p:stCondLst>
                                        </p:cTn>
                                        <p:tgtEl>
                                          <p:spTgt spid="25613"/>
                                        </p:tgtEl>
                                        <p:attrNameLst>
                                          <p:attrName>style.visibility</p:attrName>
                                        </p:attrNameLst>
                                      </p:cBhvr>
                                      <p:to>
                                        <p:strVal val="visible"/>
                                      </p:to>
                                    </p:set>
                                    <p:animEffect transition="in" filter="wipe(up)">
                                      <p:cBhvr>
                                        <p:cTn id="72" dur="200"/>
                                        <p:tgtEl>
                                          <p:spTgt spid="25613"/>
                                        </p:tgtEl>
                                      </p:cBhvr>
                                    </p:animEffect>
                                  </p:childTnLst>
                                </p:cTn>
                              </p:par>
                            </p:childTnLst>
                          </p:cTn>
                        </p:par>
                        <p:par>
                          <p:cTn id="73" fill="hold" nodeType="afterGroup">
                            <p:stCondLst>
                              <p:cond delay="2480"/>
                            </p:stCondLst>
                            <p:childTnLst>
                              <p:par>
                                <p:cTn id="74" presetID="16" presetClass="entr" presetSubtype="37" fill="hold" nodeType="afterEffect">
                                  <p:stCondLst>
                                    <p:cond delay="0"/>
                                  </p:stCondLst>
                                  <p:childTnLst>
                                    <p:set>
                                      <p:cBhvr>
                                        <p:cTn id="75" dur="1" fill="hold">
                                          <p:stCondLst>
                                            <p:cond delay="0"/>
                                          </p:stCondLst>
                                        </p:cTn>
                                        <p:tgtEl>
                                          <p:spTgt spid="25614"/>
                                        </p:tgtEl>
                                        <p:attrNameLst>
                                          <p:attrName>style.visibility</p:attrName>
                                        </p:attrNameLst>
                                      </p:cBhvr>
                                      <p:to>
                                        <p:strVal val="visible"/>
                                      </p:to>
                                    </p:set>
                                    <p:animEffect transition="in" filter="barn(outVertical)">
                                      <p:cBhvr>
                                        <p:cTn id="76" dur="200"/>
                                        <p:tgtEl>
                                          <p:spTgt spid="25614"/>
                                        </p:tgtEl>
                                      </p:cBhvr>
                                    </p:animEffect>
                                  </p:childTnLst>
                                </p:cTn>
                              </p:par>
                            </p:childTnLst>
                          </p:cTn>
                        </p:par>
                        <p:par>
                          <p:cTn id="77" fill="hold" nodeType="afterGroup">
                            <p:stCondLst>
                              <p:cond delay="2680"/>
                            </p:stCondLst>
                            <p:childTnLst>
                              <p:par>
                                <p:cTn id="78" presetID="12" presetClass="entr" presetSubtype="4" fill="hold" grpId="0" nodeType="afterEffect">
                                  <p:stCondLst>
                                    <p:cond delay="0"/>
                                  </p:stCondLst>
                                  <p:childTnLst>
                                    <p:set>
                                      <p:cBhvr>
                                        <p:cTn id="79" dur="1" fill="hold">
                                          <p:stCondLst>
                                            <p:cond delay="0"/>
                                          </p:stCondLst>
                                        </p:cTn>
                                        <p:tgtEl>
                                          <p:spTgt spid="25615"/>
                                        </p:tgtEl>
                                        <p:attrNameLst>
                                          <p:attrName>style.visibility</p:attrName>
                                        </p:attrNameLst>
                                      </p:cBhvr>
                                      <p:to>
                                        <p:strVal val="visible"/>
                                      </p:to>
                                    </p:set>
                                    <p:anim calcmode="lin" valueType="num">
                                      <p:cBhvr additive="base">
                                        <p:cTn id="80" dur="200"/>
                                        <p:tgtEl>
                                          <p:spTgt spid="25615"/>
                                        </p:tgtEl>
                                        <p:attrNameLst>
                                          <p:attrName>ppt_y</p:attrName>
                                        </p:attrNameLst>
                                      </p:cBhvr>
                                      <p:tavLst>
                                        <p:tav tm="0">
                                          <p:val>
                                            <p:strVal val="#ppt_y+#ppt_h*1.125000"/>
                                          </p:val>
                                        </p:tav>
                                        <p:tav tm="100000">
                                          <p:val>
                                            <p:strVal val="#ppt_y"/>
                                          </p:val>
                                        </p:tav>
                                      </p:tavLst>
                                    </p:anim>
                                    <p:animEffect transition="in" filter="wipe(up)">
                                      <p:cBhvr>
                                        <p:cTn id="81" dur="200"/>
                                        <p:tgtEl>
                                          <p:spTgt spid="25615"/>
                                        </p:tgtEl>
                                      </p:cBhvr>
                                    </p:animEffect>
                                  </p:childTnLst>
                                </p:cTn>
                              </p:par>
                              <p:par>
                                <p:cTn id="82" presetID="10" presetClass="entr" presetSubtype="0" fill="hold" grpId="0" nodeType="withEffect">
                                  <p:stCondLst>
                                    <p:cond delay="0"/>
                                  </p:stCondLst>
                                  <p:iterate type="lt">
                                    <p:tmPct val="50000"/>
                                  </p:iterate>
                                  <p:childTnLst>
                                    <p:set>
                                      <p:cBhvr>
                                        <p:cTn id="83" dur="1" fill="hold">
                                          <p:stCondLst>
                                            <p:cond delay="0"/>
                                          </p:stCondLst>
                                        </p:cTn>
                                        <p:tgtEl>
                                          <p:spTgt spid="23"/>
                                        </p:tgtEl>
                                        <p:attrNameLst>
                                          <p:attrName>style.visibility</p:attrName>
                                        </p:attrNameLst>
                                      </p:cBhvr>
                                      <p:to>
                                        <p:strVal val="visible"/>
                                      </p:to>
                                    </p:set>
                                    <p:animEffect transition="in" filter="fade">
                                      <p:cBhvr>
                                        <p:cTn id="84" dur="2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2" grpId="0" animBg="1"/>
      <p:bldP spid="25603" grpId="0" animBg="1" autoUpdateAnimBg="0"/>
      <p:bldP spid="25605" grpId="0" animBg="1" autoUpdateAnimBg="0"/>
      <p:bldP spid="25606" grpId="0" animBg="1"/>
      <p:bldP spid="25607" grpId="0" animBg="1" autoUpdateAnimBg="0"/>
      <p:bldP spid="25608" grpId="0" animBg="1" autoUpdateAnimBg="0"/>
      <p:bldP spid="25609" grpId="0" animBg="1" autoUpdateAnimBg="0"/>
      <p:bldP spid="25613" grpId="0" autoUpdateAnimBg="0"/>
      <p:bldP spid="25615" grpId="0" autoUpdateAnimBg="0"/>
      <p:bldP spid="25618" grpId="0" animBg="1" autoUpdateAnimBg="0"/>
      <p:bldP spid="25619" grpId="0" animBg="1" autoUpdateAnimBg="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0779" y="528781"/>
            <a:ext cx="10288859" cy="1477328"/>
          </a:xfrm>
          <a:prstGeom prst="rect">
            <a:avLst/>
          </a:prstGeom>
        </p:spPr>
        <p:txBody>
          <a:bodyPr wrap="square">
            <a:spAutoFit/>
          </a:bodyPr>
          <a:lstStyle/>
          <a:p>
            <a:r>
              <a:rPr lang="zh-CN" altLang="en-US" dirty="0">
                <a:solidFill>
                  <a:srgbClr val="000000"/>
                </a:solidFill>
                <a:latin typeface="Verdana" panose="020B0604030504040204" pitchFamily="34" charset="0"/>
              </a:rPr>
              <a:t>　我们使用</a:t>
            </a:r>
            <a:r>
              <a:rPr lang="en-US" altLang="zh-CN" dirty="0">
                <a:solidFill>
                  <a:srgbClr val="000000"/>
                </a:solidFill>
                <a:latin typeface="Verdana" panose="020B0604030504040204" pitchFamily="34" charset="0"/>
              </a:rPr>
              <a:t>a</a:t>
            </a:r>
            <a:r>
              <a:rPr lang="zh-CN" altLang="en-US" dirty="0">
                <a:solidFill>
                  <a:srgbClr val="000000"/>
                </a:solidFill>
                <a:latin typeface="Verdana" panose="020B0604030504040204" pitchFamily="34" charset="0"/>
              </a:rPr>
              <a:t>来表示输入，用</a:t>
            </a:r>
            <a:r>
              <a:rPr lang="en-US" altLang="zh-CN" dirty="0">
                <a:solidFill>
                  <a:srgbClr val="000000"/>
                </a:solidFill>
                <a:latin typeface="Verdana" panose="020B0604030504040204" pitchFamily="34" charset="0"/>
              </a:rPr>
              <a:t>w</a:t>
            </a:r>
            <a:r>
              <a:rPr lang="zh-CN" altLang="en-US" dirty="0">
                <a:solidFill>
                  <a:srgbClr val="000000"/>
                </a:solidFill>
                <a:latin typeface="Verdana" panose="020B0604030504040204" pitchFamily="34" charset="0"/>
              </a:rPr>
              <a:t>来表示权值。一个表示连接的有向箭头可以这样理解：在初端，传递的信号大小仍然是</a:t>
            </a:r>
            <a:r>
              <a:rPr lang="en-US" altLang="zh-CN" dirty="0">
                <a:solidFill>
                  <a:srgbClr val="000000"/>
                </a:solidFill>
                <a:latin typeface="Verdana" panose="020B0604030504040204" pitchFamily="34" charset="0"/>
              </a:rPr>
              <a:t>a</a:t>
            </a:r>
            <a:r>
              <a:rPr lang="zh-CN" altLang="en-US" dirty="0">
                <a:solidFill>
                  <a:srgbClr val="000000"/>
                </a:solidFill>
                <a:latin typeface="Verdana" panose="020B0604030504040204" pitchFamily="34" charset="0"/>
              </a:rPr>
              <a:t>，端中间有加权参数</a:t>
            </a:r>
            <a:r>
              <a:rPr lang="en-US" altLang="zh-CN" dirty="0">
                <a:solidFill>
                  <a:srgbClr val="000000"/>
                </a:solidFill>
                <a:latin typeface="Verdana" panose="020B0604030504040204" pitchFamily="34" charset="0"/>
              </a:rPr>
              <a:t>w</a:t>
            </a:r>
            <a:r>
              <a:rPr lang="zh-CN" altLang="en-US" dirty="0">
                <a:solidFill>
                  <a:srgbClr val="000000"/>
                </a:solidFill>
                <a:latin typeface="Verdana" panose="020B0604030504040204" pitchFamily="34" charset="0"/>
              </a:rPr>
              <a:t>，经过这个加权后的信号会变成</a:t>
            </a:r>
            <a:r>
              <a:rPr lang="en-US" altLang="zh-CN" dirty="0">
                <a:solidFill>
                  <a:srgbClr val="000000"/>
                </a:solidFill>
                <a:latin typeface="Verdana" panose="020B0604030504040204" pitchFamily="34" charset="0"/>
              </a:rPr>
              <a:t>a*w</a:t>
            </a:r>
            <a:r>
              <a:rPr lang="zh-CN" altLang="en-US" dirty="0">
                <a:solidFill>
                  <a:srgbClr val="000000"/>
                </a:solidFill>
                <a:latin typeface="Verdana" panose="020B0604030504040204" pitchFamily="34" charset="0"/>
              </a:rPr>
              <a:t>，因此在连接的末端，信号的大小就变成了</a:t>
            </a:r>
            <a:r>
              <a:rPr lang="en-US" altLang="zh-CN" dirty="0">
                <a:solidFill>
                  <a:srgbClr val="000000"/>
                </a:solidFill>
                <a:latin typeface="Verdana" panose="020B0604030504040204" pitchFamily="34" charset="0"/>
              </a:rPr>
              <a:t>a*w</a:t>
            </a:r>
            <a:r>
              <a:rPr lang="zh-CN" altLang="en-US" dirty="0">
                <a:solidFill>
                  <a:srgbClr val="000000"/>
                </a:solidFill>
                <a:latin typeface="Verdana" panose="020B0604030504040204" pitchFamily="34" charset="0"/>
              </a:rPr>
              <a:t>。</a:t>
            </a:r>
          </a:p>
          <a:p>
            <a:r>
              <a:rPr lang="zh-CN" altLang="en-US" dirty="0">
                <a:solidFill>
                  <a:srgbClr val="000000"/>
                </a:solidFill>
                <a:latin typeface="Verdana" panose="020B0604030504040204" pitchFamily="34" charset="0"/>
              </a:rPr>
              <a:t>　　在其他绘图模型里，有向箭头可能表示的是值的不变传递。而在神经元模型里，每个有向箭头表示的是值的加权传递。</a:t>
            </a:r>
            <a:endParaRPr lang="zh-CN" altLang="en-US" b="0" i="0" dirty="0">
              <a:solidFill>
                <a:srgbClr val="000000"/>
              </a:solidFill>
              <a:effectLst/>
              <a:latin typeface="Verdana" panose="020B0604030504040204" pitchFamily="34" charset="0"/>
            </a:endParaRPr>
          </a:p>
        </p:txBody>
      </p:sp>
      <p:sp>
        <p:nvSpPr>
          <p:cNvPr id="3" name="Rectangle 1"/>
          <p:cNvSpPr>
            <a:spLocks noChangeArrowheads="1"/>
          </p:cNvSpPr>
          <p:nvPr/>
        </p:nvSpPr>
        <p:spPr bwMode="auto">
          <a:xfrm>
            <a:off x="-278200" y="53414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图7 连接（connection） </a:t>
            </a: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15300" b="0" i="0" u="none" strike="noStrike" cap="none" normalizeH="0" baseline="0" dirty="0">
              <a:ln>
                <a:noFill/>
              </a:ln>
              <a:solidFill>
                <a:srgbClr val="000000"/>
              </a:solidFill>
              <a:effectLst/>
              <a:latin typeface="Verdana" panose="020B0604030504040204" pitchFamily="34" charset="0"/>
            </a:endParaRPr>
          </a:p>
        </p:txBody>
      </p:sp>
      <p:pic>
        <p:nvPicPr>
          <p:cNvPr id="5122" name="Picture 2" descr="http://images2015.cnblogs.com/blog/673793/201512/673793-20151219180614819-16525742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8488" y="2255411"/>
            <a:ext cx="4238625"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0907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4799" y="654349"/>
            <a:ext cx="10378069" cy="923330"/>
          </a:xfrm>
          <a:prstGeom prst="rect">
            <a:avLst/>
          </a:prstGeom>
        </p:spPr>
        <p:txBody>
          <a:bodyPr wrap="square">
            <a:spAutoFit/>
          </a:bodyPr>
          <a:lstStyle/>
          <a:p>
            <a:r>
              <a:rPr lang="zh-CN" altLang="en-US" dirty="0">
                <a:solidFill>
                  <a:srgbClr val="000000"/>
                </a:solidFill>
                <a:latin typeface="Verdana" panose="020B0604030504040204" pitchFamily="34" charset="0"/>
              </a:rPr>
              <a:t>　　我们将神经元图中的所有变量用符号表示，并且写出输出的计算公式的话，就是下图。</a:t>
            </a:r>
          </a:p>
          <a:p>
            <a:br>
              <a:rPr lang="zh-CN" altLang="en-US" dirty="0"/>
            </a:br>
            <a:endParaRPr lang="zh-CN" altLang="en-US" dirty="0"/>
          </a:p>
        </p:txBody>
      </p:sp>
      <p:sp>
        <p:nvSpPr>
          <p:cNvPr id="5" name="Rectangle 3"/>
          <p:cNvSpPr>
            <a:spLocks noChangeArrowheads="1"/>
          </p:cNvSpPr>
          <p:nvPr/>
        </p:nvSpPr>
        <p:spPr bwMode="auto">
          <a:xfrm>
            <a:off x="-2675178" y="533309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zh-CN" sz="900" b="0" i="0" u="none" strike="noStrike" cap="none" normalizeH="0" baseline="0" dirty="0">
                <a:ln>
                  <a:noFill/>
                </a:ln>
                <a:solidFill>
                  <a:srgbClr val="000000"/>
                </a:solidFill>
                <a:effectLst/>
                <a:latin typeface="黑体" panose="02010609060101010101" pitchFamily="49" charset="-122"/>
                <a:ea typeface="黑体" panose="02010609060101010101" pitchFamily="49" charset="-122"/>
              </a:rPr>
              <a:t>图8 神经元计算 </a:t>
            </a:r>
            <a:r>
              <a:rPr kumimoji="0" lang="zh-CN" altLang="zh-CN" sz="900" b="0" i="0" u="none" strike="noStrike" cap="none" normalizeH="0" baseline="0" dirty="0">
                <a:ln>
                  <a:noFill/>
                </a:ln>
                <a:solidFill>
                  <a:srgbClr val="000000"/>
                </a:solidFill>
                <a:effectLst/>
                <a:latin typeface="Verdana" panose="020B0604030504040204" pitchFamily="34" charset="0"/>
              </a:rPr>
              <a:t> </a:t>
            </a:r>
            <a:endParaRPr kumimoji="0" lang="zh-CN" altLang="zh-CN" sz="20000" b="0" i="0" u="none" strike="noStrike" cap="none" normalizeH="0" baseline="0" dirty="0">
              <a:ln>
                <a:noFill/>
              </a:ln>
              <a:solidFill>
                <a:srgbClr val="000000"/>
              </a:solidFill>
              <a:effectLst/>
              <a:latin typeface="Verdana" panose="020B0604030504040204" pitchFamily="34" charset="0"/>
            </a:endParaRPr>
          </a:p>
        </p:txBody>
      </p:sp>
      <p:pic>
        <p:nvPicPr>
          <p:cNvPr id="6148" name="Picture 4" descr="http://images2015.cnblogs.com/blog/673793/201512/673793-20151230201441792-150528392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599" y="1407919"/>
            <a:ext cx="5953125" cy="3181350"/>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5928360" y="2621809"/>
            <a:ext cx="6096000" cy="923330"/>
          </a:xfrm>
          <a:prstGeom prst="rect">
            <a:avLst/>
          </a:prstGeom>
        </p:spPr>
        <p:txBody>
          <a:bodyPr>
            <a:spAutoFit/>
          </a:bodyPr>
          <a:lstStyle/>
          <a:p>
            <a:r>
              <a:rPr lang="zh-CN" altLang="en-US" dirty="0">
                <a:solidFill>
                  <a:srgbClr val="000000"/>
                </a:solidFill>
                <a:latin typeface="Verdana" panose="020B0604030504040204" pitchFamily="34" charset="0"/>
              </a:rPr>
              <a:t>　</a:t>
            </a:r>
            <a:r>
              <a:rPr lang="en-US" altLang="zh-CN" dirty="0">
                <a:solidFill>
                  <a:srgbClr val="000000"/>
                </a:solidFill>
                <a:latin typeface="Verdana" panose="020B0604030504040204" pitchFamily="34" charset="0"/>
              </a:rPr>
              <a:t>z</a:t>
            </a:r>
            <a:r>
              <a:rPr lang="zh-CN" altLang="en-US" dirty="0">
                <a:solidFill>
                  <a:srgbClr val="000000"/>
                </a:solidFill>
                <a:latin typeface="Verdana" panose="020B0604030504040204" pitchFamily="34" charset="0"/>
              </a:rPr>
              <a:t>是在输入和权值的线性加权和叠加了一个</a:t>
            </a:r>
            <a:r>
              <a:rPr lang="zh-CN" altLang="en-US" b="1" dirty="0">
                <a:solidFill>
                  <a:srgbClr val="000000"/>
                </a:solidFill>
                <a:latin typeface="Verdana" panose="020B0604030504040204" pitchFamily="34" charset="0"/>
              </a:rPr>
              <a:t>函数</a:t>
            </a:r>
            <a:r>
              <a:rPr lang="en-US" altLang="zh-CN" b="1" dirty="0">
                <a:solidFill>
                  <a:srgbClr val="000000"/>
                </a:solidFill>
                <a:latin typeface="Verdana" panose="020B0604030504040204" pitchFamily="34" charset="0"/>
              </a:rPr>
              <a:t>g</a:t>
            </a:r>
            <a:r>
              <a:rPr lang="zh-CN" altLang="en-US" dirty="0">
                <a:solidFill>
                  <a:srgbClr val="000000"/>
                </a:solidFill>
                <a:latin typeface="Verdana" panose="020B0604030504040204" pitchFamily="34" charset="0"/>
              </a:rPr>
              <a:t>的值。在</a:t>
            </a:r>
            <a:r>
              <a:rPr lang="en-US" altLang="zh-CN" dirty="0">
                <a:solidFill>
                  <a:srgbClr val="000000"/>
                </a:solidFill>
                <a:latin typeface="Verdana" panose="020B0604030504040204" pitchFamily="34" charset="0"/>
              </a:rPr>
              <a:t>MP</a:t>
            </a:r>
            <a:r>
              <a:rPr lang="zh-CN" altLang="en-US" dirty="0">
                <a:solidFill>
                  <a:srgbClr val="000000"/>
                </a:solidFill>
                <a:latin typeface="Verdana" panose="020B0604030504040204" pitchFamily="34" charset="0"/>
              </a:rPr>
              <a:t>模型里，函数</a:t>
            </a:r>
            <a:r>
              <a:rPr lang="en-US" altLang="zh-CN" dirty="0">
                <a:solidFill>
                  <a:srgbClr val="000000"/>
                </a:solidFill>
                <a:latin typeface="Verdana" panose="020B0604030504040204" pitchFamily="34" charset="0"/>
              </a:rPr>
              <a:t>g</a:t>
            </a:r>
            <a:r>
              <a:rPr lang="zh-CN" altLang="en-US" dirty="0">
                <a:solidFill>
                  <a:srgbClr val="000000"/>
                </a:solidFill>
                <a:latin typeface="Verdana" panose="020B0604030504040204" pitchFamily="34" charset="0"/>
              </a:rPr>
              <a:t>是</a:t>
            </a:r>
            <a:r>
              <a:rPr lang="en-US" altLang="zh-CN" dirty="0" err="1">
                <a:solidFill>
                  <a:srgbClr val="000000"/>
                </a:solidFill>
                <a:latin typeface="Verdana" panose="020B0604030504040204" pitchFamily="34" charset="0"/>
              </a:rPr>
              <a:t>sgn</a:t>
            </a:r>
            <a:r>
              <a:rPr lang="zh-CN" altLang="en-US" dirty="0">
                <a:solidFill>
                  <a:srgbClr val="000000"/>
                </a:solidFill>
                <a:latin typeface="Verdana" panose="020B0604030504040204" pitchFamily="34" charset="0"/>
              </a:rPr>
              <a:t>函数，也就是取符号函数。这个函数当输入大于</a:t>
            </a:r>
            <a:r>
              <a:rPr lang="en-US" altLang="zh-CN" dirty="0">
                <a:solidFill>
                  <a:srgbClr val="000000"/>
                </a:solidFill>
                <a:latin typeface="Verdana" panose="020B0604030504040204" pitchFamily="34" charset="0"/>
              </a:rPr>
              <a:t>0</a:t>
            </a:r>
            <a:r>
              <a:rPr lang="zh-CN" altLang="en-US" dirty="0">
                <a:solidFill>
                  <a:srgbClr val="000000"/>
                </a:solidFill>
                <a:latin typeface="Verdana" panose="020B0604030504040204" pitchFamily="34" charset="0"/>
              </a:rPr>
              <a:t>时，输出</a:t>
            </a:r>
            <a:r>
              <a:rPr lang="en-US" altLang="zh-CN" dirty="0">
                <a:solidFill>
                  <a:srgbClr val="000000"/>
                </a:solidFill>
                <a:latin typeface="Verdana" panose="020B0604030504040204" pitchFamily="34" charset="0"/>
              </a:rPr>
              <a:t>1</a:t>
            </a:r>
            <a:r>
              <a:rPr lang="zh-CN" altLang="en-US" dirty="0">
                <a:solidFill>
                  <a:srgbClr val="000000"/>
                </a:solidFill>
                <a:latin typeface="Verdana" panose="020B0604030504040204" pitchFamily="34" charset="0"/>
              </a:rPr>
              <a:t>，否则输出</a:t>
            </a:r>
            <a:r>
              <a:rPr lang="en-US" altLang="zh-CN" dirty="0">
                <a:solidFill>
                  <a:srgbClr val="000000"/>
                </a:solidFill>
                <a:latin typeface="Verdana" panose="020B0604030504040204" pitchFamily="34" charset="0"/>
              </a:rPr>
              <a:t>0</a:t>
            </a:r>
            <a:r>
              <a:rPr lang="zh-CN" altLang="en-US" dirty="0">
                <a:solidFill>
                  <a:srgbClr val="000000"/>
                </a:solidFill>
                <a:latin typeface="Verdana" panose="020B0604030504040204" pitchFamily="34" charset="0"/>
              </a:rPr>
              <a:t>。</a:t>
            </a:r>
            <a:endParaRPr lang="zh-CN" altLang="en-US" dirty="0"/>
          </a:p>
        </p:txBody>
      </p:sp>
    </p:spTree>
    <p:extLst>
      <p:ext uri="{BB962C8B-B14F-4D97-AF65-F5344CB8AC3E}">
        <p14:creationId xmlns:p14="http://schemas.microsoft.com/office/powerpoint/2010/main" val="261471908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1.5|1.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第一PPT，www.1ppt.com">
  <a:themeElements>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extraClrScheme>
      <a:clrScheme name="Office 主题 1">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7965</Words>
  <Application>Microsoft Office PowerPoint</Application>
  <PresentationFormat>宽屏</PresentationFormat>
  <Paragraphs>474</Paragraphs>
  <Slides>76</Slides>
  <Notes>1</Notes>
  <HiddenSlides>1</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76</vt:i4>
      </vt:variant>
    </vt:vector>
  </HeadingPairs>
  <TitlesOfParts>
    <vt:vector size="98" baseType="lpstr">
      <vt:lpstr>MathJax_Main</vt:lpstr>
      <vt:lpstr>MathJax_Math-italic</vt:lpstr>
      <vt:lpstr>microsoft yahei</vt:lpstr>
      <vt:lpstr>microsoft yahei</vt:lpstr>
      <vt:lpstr>STIXGeneral</vt:lpstr>
      <vt:lpstr>等线</vt:lpstr>
      <vt:lpstr>等线 Light</vt:lpstr>
      <vt:lpstr>黑体</vt:lpstr>
      <vt:lpstr>华文宋体</vt:lpstr>
      <vt:lpstr>华文细黑</vt:lpstr>
      <vt:lpstr>宋体</vt:lpstr>
      <vt:lpstr>微软雅黑</vt:lpstr>
      <vt:lpstr>Arial</vt:lpstr>
      <vt:lpstr>Calibri</vt:lpstr>
      <vt:lpstr>Calibri Light</vt:lpstr>
      <vt:lpstr>Times New Roman</vt:lpstr>
      <vt:lpstr>Times New Roman</vt:lpstr>
      <vt:lpstr>Verdana</vt:lpstr>
      <vt:lpstr>Verdana</vt:lpstr>
      <vt:lpstr>Office 主题​​</vt:lpstr>
      <vt:lpstr>第一PPT，www.1ppt.com</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245328495@qq.com</dc:creator>
  <cp:lastModifiedBy>245328495@qq.com</cp:lastModifiedBy>
  <cp:revision>7</cp:revision>
  <dcterms:created xsi:type="dcterms:W3CDTF">2018-08-10T12:08:16Z</dcterms:created>
  <dcterms:modified xsi:type="dcterms:W3CDTF">2018-08-10T12:34:10Z</dcterms:modified>
</cp:coreProperties>
</file>